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8" r:id="rId3"/>
    <p:sldId id="306" r:id="rId4"/>
    <p:sldId id="307" r:id="rId5"/>
    <p:sldId id="310" r:id="rId6"/>
    <p:sldId id="308" r:id="rId7"/>
    <p:sldId id="311" r:id="rId8"/>
    <p:sldId id="312" r:id="rId9"/>
    <p:sldId id="313" r:id="rId10"/>
    <p:sldId id="314" r:id="rId11"/>
    <p:sldId id="315" r:id="rId12"/>
    <p:sldId id="316" r:id="rId13"/>
    <p:sldId id="319" r:id="rId14"/>
    <p:sldId id="317" r:id="rId15"/>
    <p:sldId id="320" r:id="rId16"/>
    <p:sldId id="321" r:id="rId17"/>
    <p:sldId id="322" r:id="rId18"/>
    <p:sldId id="323" r:id="rId19"/>
    <p:sldId id="318" r:id="rId20"/>
    <p:sldId id="324" r:id="rId21"/>
    <p:sldId id="325" r:id="rId22"/>
    <p:sldId id="327" r:id="rId23"/>
    <p:sldId id="328" r:id="rId24"/>
    <p:sldId id="326" r:id="rId25"/>
    <p:sldId id="329" r:id="rId26"/>
    <p:sldId id="330" r:id="rId27"/>
    <p:sldId id="335" r:id="rId28"/>
    <p:sldId id="331" r:id="rId29"/>
    <p:sldId id="337" r:id="rId30"/>
    <p:sldId id="339" r:id="rId31"/>
    <p:sldId id="340" r:id="rId32"/>
    <p:sldId id="342" r:id="rId33"/>
    <p:sldId id="343" r:id="rId34"/>
    <p:sldId id="341" r:id="rId35"/>
    <p:sldId id="345" r:id="rId36"/>
    <p:sldId id="344" r:id="rId37"/>
    <p:sldId id="257" r:id="rId38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ambria Math" panose="02040503050406030204" pitchFamily="18" charset="0"/>
      <p:regular r:id="rId45"/>
    </p:embeddedFont>
    <p:embeddedFont>
      <p:font typeface="Helvetica" panose="020B0604020202020204" pitchFamily="34" charset="0"/>
      <p:regular r:id="rId46"/>
      <p:bold r:id="rId47"/>
      <p:italic r:id="rId48"/>
      <p:boldItalic r:id="rId49"/>
    </p:embeddedFont>
    <p:embeddedFont>
      <p:font typeface="IRANYekan" panose="020B0604020202020204" charset="-78"/>
      <p:regular r:id="rId50"/>
      <p:bold r:id="rId51"/>
    </p:embeddedFont>
    <p:embeddedFont>
      <p:font typeface="Shabnam FD" panose="020B0603030804020204" charset="-78"/>
      <p:regular r:id="rId52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72" d="100"/>
          <a:sy n="72" d="100"/>
        </p:scale>
        <p:origin x="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78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76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81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51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02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4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56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20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02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32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95882-A76D-4B1E-8A70-7A01F95E2874}" type="datetimeFigureOut">
              <a:rPr lang="en-US" smtClean="0"/>
              <a:t>1/29/2022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92AD3-D70F-481E-9A28-522175857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80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5339" y="2462010"/>
            <a:ext cx="9581322" cy="1150190"/>
          </a:xfrm>
        </p:spPr>
        <p:txBody>
          <a:bodyPr>
            <a:normAutofit/>
          </a:bodyPr>
          <a:lstStyle/>
          <a:p>
            <a:r>
              <a:rPr lang="fa-IR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«پروژه‌ی کارشناسی»</a:t>
            </a:r>
            <a:endParaRPr lang="en-US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13421"/>
            <a:ext cx="9144000" cy="750325"/>
          </a:xfrm>
        </p:spPr>
        <p:txBody>
          <a:bodyPr>
            <a:normAutofit fontScale="55000" lnSpcReduction="20000"/>
          </a:bodyPr>
          <a:lstStyle/>
          <a:p>
            <a:r>
              <a:rPr lang="fa-IR" sz="5500" b="1" dirty="0">
                <a:latin typeface="IRANYekan" panose="020B0506030804020204" pitchFamily="34" charset="-78"/>
                <a:cs typeface="IRANYekan" panose="020B0506030804020204" pitchFamily="34" charset="-78"/>
              </a:rPr>
              <a:t>تهیه شده توسط مهرداد مرادی زیر نظر دکتر عشقی</a:t>
            </a:r>
          </a:p>
          <a:p>
            <a:endParaRPr lang="fa-IR" b="1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1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FF6361-2672-4384-9876-0F47557060F0}"/>
              </a:ext>
            </a:extLst>
          </p:cNvPr>
          <p:cNvSpPr txBox="1"/>
          <p:nvPr/>
        </p:nvSpPr>
        <p:spPr>
          <a:xfrm>
            <a:off x="808438" y="4525300"/>
            <a:ext cx="10575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800" b="1" dirty="0">
                <a:latin typeface="IRANYekan" panose="020B0506030804020204" pitchFamily="34" charset="-78"/>
                <a:cs typeface="IRANYekan" panose="020B0506030804020204" pitchFamily="34" charset="-78"/>
              </a:rPr>
              <a:t>عنوان: "مطالعه‌ی بهینه‌سازی همتای استوار و معکوس و ترکیب آن‌ها در حل مسئله‌ی برنامه‌ریز‌ی رژیم غذایی"</a:t>
            </a:r>
            <a:endParaRPr lang="en-US" sz="1800" b="1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33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10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اشتراک جعبه‌ای و بیضوی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91806D-814A-4520-A9B8-0418E4759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74" y="1457228"/>
            <a:ext cx="4162425" cy="1152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4B68D9-40FD-4093-B00C-EEE763CC6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74" y="2838133"/>
            <a:ext cx="1924050" cy="4476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96D7BE-3BBC-46BE-A77B-DE2397A0C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274" y="3389914"/>
            <a:ext cx="2188270" cy="16590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5FAC1-8EB7-4373-BEAD-111EA0D9E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809" y="5014646"/>
            <a:ext cx="2226597" cy="130099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BF99ED-F11C-48AA-B0CF-C8456598DDD9}"/>
              </a:ext>
            </a:extLst>
          </p:cNvPr>
          <p:cNvSpPr txBox="1"/>
          <p:nvPr/>
        </p:nvSpPr>
        <p:spPr>
          <a:xfrm>
            <a:off x="7250043" y="2533162"/>
            <a:ext cx="394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عدم قطعیت سمت چپی: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899001C-2BD4-4916-A5A7-E168E155B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285" y="3245174"/>
            <a:ext cx="3159906" cy="9772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B034B6F-7885-42D6-A859-F8B48D91BAA5}"/>
              </a:ext>
            </a:extLst>
          </p:cNvPr>
          <p:cNvSpPr txBox="1"/>
          <p:nvPr/>
        </p:nvSpPr>
        <p:spPr>
          <a:xfrm>
            <a:off x="4090137" y="3631153"/>
            <a:ext cx="394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پارامتر 1: مدل بن-تال و نمیروسکی</a:t>
            </a:r>
          </a:p>
        </p:txBody>
      </p:sp>
    </p:spTree>
    <p:extLst>
      <p:ext uri="{BB962C8B-B14F-4D97-AF65-F5344CB8AC3E}">
        <p14:creationId xmlns:p14="http://schemas.microsoft.com/office/powerpoint/2010/main" val="11613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11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اشتراک جعبه‌ای و چندوجهی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288BC-114A-4A64-81C5-57277C37C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84" y="1747423"/>
            <a:ext cx="4105275" cy="1057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72E0C1-E582-4F20-B1B5-565A31EA8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084" y="2876854"/>
            <a:ext cx="1619250" cy="495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E77864D-3F4D-4530-A9A4-4FF8C22A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84" y="3457905"/>
            <a:ext cx="2228876" cy="17068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D78B02-1879-4FAD-BCE0-752AB512A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866" y="5068272"/>
            <a:ext cx="1853855" cy="11696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4EE43E-02F0-4356-866E-362ADF713C98}"/>
              </a:ext>
            </a:extLst>
          </p:cNvPr>
          <p:cNvSpPr txBox="1"/>
          <p:nvPr/>
        </p:nvSpPr>
        <p:spPr>
          <a:xfrm>
            <a:off x="7063464" y="2504669"/>
            <a:ext cx="394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عدم قطعیت سمت چپی: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B4CDB25-FB13-4100-975A-2DA67C9F1B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7859" y="2980023"/>
            <a:ext cx="2962275" cy="212407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95FE29C-B70F-4667-83FE-624452F2D066}"/>
              </a:ext>
            </a:extLst>
          </p:cNvPr>
          <p:cNvSpPr txBox="1"/>
          <p:nvPr/>
        </p:nvSpPr>
        <p:spPr>
          <a:xfrm>
            <a:off x="4121426" y="3917296"/>
            <a:ext cx="394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پارامتر 1: مدل برتسیماس و سیم</a:t>
            </a:r>
          </a:p>
        </p:txBody>
      </p:sp>
    </p:spTree>
    <p:extLst>
      <p:ext uri="{BB962C8B-B14F-4D97-AF65-F5344CB8AC3E}">
        <p14:creationId xmlns:p14="http://schemas.microsoft.com/office/powerpoint/2010/main" val="76045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12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اشتراک جعبه‌ای و چندوجهی و بیضوی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1AF02-C9B4-4E00-980A-00728ED9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2" y="1480419"/>
            <a:ext cx="5372100" cy="1228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1090D-5347-42B3-8C26-61DBBEDC2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52" y="2709144"/>
            <a:ext cx="1714500" cy="904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94F0B6-0782-4BBE-9A3E-D8BE5A312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53" y="3614019"/>
            <a:ext cx="1862790" cy="1228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78AC66-3C55-4BBD-B247-69B16632B8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78" y="4842744"/>
            <a:ext cx="2151940" cy="13866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521AEA-D6BE-458C-9C17-9CAFC853F3D3}"/>
              </a:ext>
            </a:extLst>
          </p:cNvPr>
          <p:cNvSpPr txBox="1"/>
          <p:nvPr/>
        </p:nvSpPr>
        <p:spPr>
          <a:xfrm>
            <a:off x="6718852" y="2540755"/>
            <a:ext cx="394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عدم قطعیت سمت چپی: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6A61E6-BDCD-459B-80A0-6C87FEA32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586" y="3018205"/>
            <a:ext cx="404812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1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13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تصویر کلی ادبیات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311E51-00D5-462E-B1FC-4F09C3323112}"/>
              </a:ext>
            </a:extLst>
          </p:cNvPr>
          <p:cNvSpPr txBox="1"/>
          <p:nvPr/>
        </p:nvSpPr>
        <p:spPr>
          <a:xfrm>
            <a:off x="7137952" y="1457228"/>
            <a:ext cx="394914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اولین تلاش: سویستر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بن-تال و نمیروسکی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برتسیماس و سیم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583FB2-A6F4-41B1-AD50-8936BD5AC7BF}"/>
              </a:ext>
            </a:extLst>
          </p:cNvPr>
          <p:cNvSpPr txBox="1"/>
          <p:nvPr/>
        </p:nvSpPr>
        <p:spPr>
          <a:xfrm>
            <a:off x="3188804" y="1468433"/>
            <a:ext cx="3949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محافظه‌کاری بالا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در نظر نگرفتن رفتار برای پارامترهای تصادفی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سادگی محاسبات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347484-638F-4890-AFE7-0041E82684E9}"/>
              </a:ext>
            </a:extLst>
          </p:cNvPr>
          <p:cNvSpPr txBox="1"/>
          <p:nvPr/>
        </p:nvSpPr>
        <p:spPr>
          <a:xfrm>
            <a:off x="3246783" y="3429000"/>
            <a:ext cx="39491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بهبود محافظه‌کاری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پیچیدگی محاسباتی بالا (برنامه‌ریزی درجه‌ی دو)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A70B44-09F5-4C36-B2EA-2D1371CD5A50}"/>
              </a:ext>
            </a:extLst>
          </p:cNvPr>
          <p:cNvSpPr txBox="1"/>
          <p:nvPr/>
        </p:nvSpPr>
        <p:spPr>
          <a:xfrm>
            <a:off x="3318015" y="4842770"/>
            <a:ext cx="39491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بهبود محافظه‌کاری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پیچیدگی محاسباتی پایین (برنامه‌ریزی خطی)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1700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14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عدم قطعیت تنها در سمت راست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330DC7-2337-4A38-B532-313D2B045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632" y="1308389"/>
            <a:ext cx="2705100" cy="1028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1CB161-212F-449B-8782-07908588E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620" y="1263060"/>
            <a:ext cx="2019300" cy="9048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4A8603-5CB3-413C-B080-A8BEEA501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5487" y="2488501"/>
            <a:ext cx="8315325" cy="2486025"/>
          </a:xfrm>
          <a:prstGeom prst="rect">
            <a:avLst/>
          </a:prstGeom>
        </p:spPr>
      </p:pic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9C962CCC-9DF0-4685-A1E6-F71362BA6986}"/>
              </a:ext>
            </a:extLst>
          </p:cNvPr>
          <p:cNvCxnSpPr>
            <a:cxnSpLocks/>
          </p:cNvCxnSpPr>
          <p:nvPr/>
        </p:nvCxnSpPr>
        <p:spPr>
          <a:xfrm>
            <a:off x="5013461" y="1715496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27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15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عدم قطعیت همزمان در راست و چپ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8302BC5-1F92-4FB4-87FD-02BAFE21F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215" y="1129518"/>
            <a:ext cx="5883336" cy="18099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F6F14B-E2BB-418A-BC04-A10B9F26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215" y="2805366"/>
            <a:ext cx="5789584" cy="342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88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16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عدم قطعیت در تابع هدف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5292F18-FA84-4E34-A88B-305E8AA35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567" y="2916723"/>
            <a:ext cx="1236770" cy="559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DE6840-7054-402A-A9AB-943DDA202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028" y="2562878"/>
            <a:ext cx="1618513" cy="1086885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6E3F874B-7CA6-4BE0-B6AE-A96C8A9E3823}"/>
              </a:ext>
            </a:extLst>
          </p:cNvPr>
          <p:cNvCxnSpPr>
            <a:cxnSpLocks/>
          </p:cNvCxnSpPr>
          <p:nvPr/>
        </p:nvCxnSpPr>
        <p:spPr>
          <a:xfrm>
            <a:off x="5923722" y="3142175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58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17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همتای استوار برنامه‌ریزی مخلوط عدد صحیح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B6263B9-CBA1-49CC-B0BA-278B26109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401" y="1104909"/>
            <a:ext cx="4746211" cy="45260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EBFC97B-1155-44C4-8B3B-3E393872D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24728"/>
            <a:ext cx="4492565" cy="348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8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18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انواع مسئله</a:t>
            </a: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کاربردها</a:t>
            </a:r>
          </a:p>
          <a:p>
            <a:pPr algn="r" rtl="1">
              <a:lnSpc>
                <a:spcPct val="150000"/>
              </a:lnSpc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  </a:t>
            </a: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بهینه‌سازی معکوس-مقدمه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69473-4721-4175-9F0C-70BE940042D9}"/>
              </a:ext>
            </a:extLst>
          </p:cNvPr>
          <p:cNvSpPr txBox="1"/>
          <p:nvPr/>
        </p:nvSpPr>
        <p:spPr>
          <a:xfrm>
            <a:off x="2610678" y="1815548"/>
            <a:ext cx="3949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رو به جلو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معکوس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7699A2-C4A1-48BB-8A1E-45DC9D74A9C0}"/>
              </a:ext>
            </a:extLst>
          </p:cNvPr>
          <p:cNvSpPr txBox="1"/>
          <p:nvPr/>
        </p:nvSpPr>
        <p:spPr>
          <a:xfrm>
            <a:off x="2610678" y="3049105"/>
            <a:ext cx="39491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فرض: طبیعت در مسئله‌ی رو به جلو بهینه عمل می‌کند.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مالی، زمین شناسی، زلزله، برنامه‌ریزی تولید، سلامت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مثال</a:t>
            </a:r>
          </a:p>
        </p:txBody>
      </p:sp>
    </p:spTree>
    <p:extLst>
      <p:ext uri="{BB962C8B-B14F-4D97-AF65-F5344CB8AC3E}">
        <p14:creationId xmlns:p14="http://schemas.microsoft.com/office/powerpoint/2010/main" val="78654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19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فرمول بندی مسئله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C79C04-D8CB-438E-8335-E8FF8A983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539" y="1679323"/>
            <a:ext cx="13716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293DE-18F4-4EEF-9968-2FC7AD821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717423"/>
            <a:ext cx="1371600" cy="419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4E332DD-68E6-43B0-99F7-55835E456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790" y="1450634"/>
            <a:ext cx="1847850" cy="790575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0CE3FD5-FBC2-4C5F-8993-AF849C983C02}"/>
              </a:ext>
            </a:extLst>
          </p:cNvPr>
          <p:cNvCxnSpPr>
            <a:cxnSpLocks/>
          </p:cNvCxnSpPr>
          <p:nvPr/>
        </p:nvCxnSpPr>
        <p:spPr>
          <a:xfrm>
            <a:off x="7122864" y="1926973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E586697-0935-4233-95A2-699EA3A2B709}"/>
              </a:ext>
            </a:extLst>
          </p:cNvPr>
          <p:cNvCxnSpPr>
            <a:cxnSpLocks/>
          </p:cNvCxnSpPr>
          <p:nvPr/>
        </p:nvCxnSpPr>
        <p:spPr>
          <a:xfrm>
            <a:off x="3641712" y="1926973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C1BEDF8-B5FC-4A26-9F0D-D04A12DBA5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158" y="2753919"/>
            <a:ext cx="1924050" cy="16478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EA0484E-E11F-4FE6-9C04-0C623634B3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3204" y="2786074"/>
            <a:ext cx="2438400" cy="1647825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8D14C6D-3C05-4AD1-B897-838A86B2BDC7}"/>
              </a:ext>
            </a:extLst>
          </p:cNvPr>
          <p:cNvCxnSpPr>
            <a:cxnSpLocks/>
          </p:cNvCxnSpPr>
          <p:nvPr/>
        </p:nvCxnSpPr>
        <p:spPr>
          <a:xfrm>
            <a:off x="3782366" y="3665918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51C2387-6943-49D9-AF63-1BE252ECD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8090" y="3028961"/>
            <a:ext cx="1619250" cy="1162050"/>
          </a:xfrm>
          <a:prstGeom prst="rect">
            <a:avLst/>
          </a:prstGeom>
        </p:spPr>
      </p:pic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686FAECC-2833-4BA1-8F15-05B4037AE801}"/>
              </a:ext>
            </a:extLst>
          </p:cNvPr>
          <p:cNvCxnSpPr>
            <a:cxnSpLocks/>
          </p:cNvCxnSpPr>
          <p:nvPr/>
        </p:nvCxnSpPr>
        <p:spPr>
          <a:xfrm>
            <a:off x="7352499" y="3665918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83CDC1C2-C403-4827-AB5E-58642AA6A5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35830" y="2786074"/>
            <a:ext cx="1905000" cy="16573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E6D0950-95B2-4BB7-B946-B8D1714754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7715" y="4864441"/>
            <a:ext cx="1495425" cy="1085850"/>
          </a:xfrm>
          <a:prstGeom prst="rect">
            <a:avLst/>
          </a:prstGeom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83752CE-B3CB-4536-A22F-97F6933FC893}"/>
              </a:ext>
            </a:extLst>
          </p:cNvPr>
          <p:cNvCxnSpPr>
            <a:cxnSpLocks/>
          </p:cNvCxnSpPr>
          <p:nvPr/>
        </p:nvCxnSpPr>
        <p:spPr>
          <a:xfrm rot="5400000">
            <a:off x="9846051" y="4562800"/>
            <a:ext cx="238752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3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2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بهینه‌سازی استوار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بهینه‌سازی معکوس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بهینه‌سازی معکوس استوار و مسئله‌ی رژیم غذایی</a:t>
            </a: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نتیجه‌گیری و جهت‌های آینده</a:t>
            </a: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محتوا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6787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20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فرمول بندی مسئله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06AFD-E436-46E5-9EED-4A5E2E49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2794345"/>
            <a:ext cx="2057400" cy="2276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0368B0-9F49-4C24-BBF8-EC448008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734" y="1846768"/>
            <a:ext cx="20859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910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21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حل مسئله معکوس برنامه‌ریزی خطی نوع </a:t>
            </a:r>
            <a:r>
              <a:rPr lang="en-US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L1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3B67A-DEA7-40A7-87F9-D7FF248D189B}"/>
              </a:ext>
            </a:extLst>
          </p:cNvPr>
          <p:cNvSpPr txBox="1"/>
          <p:nvPr/>
        </p:nvSpPr>
        <p:spPr>
          <a:xfrm>
            <a:off x="6718852" y="1457228"/>
            <a:ext cx="39491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دوگان معکوس حول صفر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دوگان معکوس حول </a:t>
            </a:r>
            <a:r>
              <a:rPr lang="en-US" sz="2000" dirty="0">
                <a:latin typeface="IRANYekan" panose="020B0604020202020204" charset="-78"/>
                <a:cs typeface="IRANYekan" panose="020B0604020202020204" charset="-78"/>
              </a:rPr>
              <a:t>X0</a:t>
            </a: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26DFFD-B1FC-4D47-9CD2-6E5FB58CD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263060"/>
            <a:ext cx="2743200" cy="18097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CE52C5-54D1-4E11-8EE9-B065CCD72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382548"/>
            <a:ext cx="24003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8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22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حل مسئله برنامه ریزی خطی عدد صحیح صفر و یکی نوع </a:t>
            </a:r>
            <a:r>
              <a:rPr lang="en-US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L1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73B67A-DEA7-40A7-87F9-D7FF248D189B}"/>
              </a:ext>
            </a:extLst>
          </p:cNvPr>
          <p:cNvSpPr txBox="1"/>
          <p:nvPr/>
        </p:nvSpPr>
        <p:spPr>
          <a:xfrm>
            <a:off x="6718852" y="2869945"/>
            <a:ext cx="3949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دوگان معکوس حول </a:t>
            </a:r>
            <a:r>
              <a:rPr lang="en-US" sz="2000" dirty="0">
                <a:latin typeface="IRANYekan" panose="020B0604020202020204" charset="-78"/>
                <a:cs typeface="IRANYekan" panose="020B0604020202020204" charset="-78"/>
              </a:rPr>
              <a:t>X0</a:t>
            </a: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005FC3-E53D-462A-8AE3-584C4A935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575" y="2767012"/>
            <a:ext cx="1876425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6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23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Subtitle 2"/>
              <p:cNvSpPr txBox="1">
                <a:spLocks/>
              </p:cNvSpPr>
              <p:nvPr/>
            </p:nvSpPr>
            <p:spPr>
              <a:xfrm>
                <a:off x="373822" y="228658"/>
                <a:ext cx="11099800" cy="58895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rtl="1"/>
                <a:r>
                  <a:rPr lang="fa-IR" sz="3200" b="1" dirty="0">
                    <a:solidFill>
                      <a:srgbClr val="00CC99"/>
                    </a:solidFill>
                    <a:latin typeface="IRANYekan" panose="020B0506030804020204" pitchFamily="34" charset="-78"/>
                    <a:cs typeface="IRANYekan" panose="020B0506030804020204" pitchFamily="34" charset="-78"/>
                  </a:rPr>
                  <a:t>حل مسئله معکوس برنامه‌ریزی خطی نوع </a:t>
                </a:r>
                <a:r>
                  <a:rPr lang="en-US" sz="3200" b="1" dirty="0">
                    <a:solidFill>
                      <a:srgbClr val="00CC99"/>
                    </a:solidFill>
                    <a:latin typeface="IRANYekan" panose="020B0506030804020204" pitchFamily="34" charset="-78"/>
                    <a:cs typeface="IRANYekan" panose="020B0506030804020204" pitchFamily="34" charset="-78"/>
                  </a:rPr>
                  <a:t>L</a:t>
                </a:r>
                <a14:m>
                  <m:oMath xmlns:m="http://schemas.openxmlformats.org/officeDocument/2006/math">
                    <m:r>
                      <a:rPr lang="en-US" sz="3200" b="1" dirty="0" smtClean="0">
                        <a:solidFill>
                          <a:srgbClr val="00CC99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sz="3200" b="1" dirty="0">
                  <a:solidFill>
                    <a:srgbClr val="00CC99"/>
                  </a:solidFill>
                  <a:latin typeface="IRANYekan" panose="020B0506030804020204" pitchFamily="34" charset="-78"/>
                  <a:cs typeface="IRANYekan" panose="020B0506030804020204" pitchFamily="34" charset="-78"/>
                </a:endParaRPr>
              </a:p>
            </p:txBody>
          </p:sp>
        </mc:Choice>
        <mc:Fallback>
          <p:sp>
            <p:nvSpPr>
              <p:cNvPr id="13" name="Sub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822" y="228658"/>
                <a:ext cx="11099800" cy="588958"/>
              </a:xfrm>
              <a:prstGeom prst="rect">
                <a:avLst/>
              </a:prstGeom>
              <a:blipFill>
                <a:blip r:embed="rId2"/>
                <a:stretch>
                  <a:fillRect t="-16667" b="-30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D73B67A-DEA7-40A7-87F9-D7FF248D189B}"/>
              </a:ext>
            </a:extLst>
          </p:cNvPr>
          <p:cNvSpPr txBox="1"/>
          <p:nvPr/>
        </p:nvSpPr>
        <p:spPr>
          <a:xfrm>
            <a:off x="6718852" y="1457228"/>
            <a:ext cx="39491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دوگان معکوس مینی ماکس حول صفر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دوگان معکوس مینی ماکس حول </a:t>
            </a:r>
            <a:r>
              <a:rPr lang="en-US" sz="2000" dirty="0">
                <a:latin typeface="IRANYekan" panose="020B0604020202020204" charset="-78"/>
                <a:cs typeface="IRANYekan" panose="020B0604020202020204" charset="-78"/>
              </a:rPr>
              <a:t>X0</a:t>
            </a: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54681-B897-4A0B-931D-448B5D4E9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204" y="1115598"/>
            <a:ext cx="2000250" cy="2266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98206-86DE-4FD8-802F-5C565F8C4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204" y="3787557"/>
            <a:ext cx="1666875" cy="109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731F60-20FD-4C4D-A6FE-6399C2296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8951" y="4805767"/>
            <a:ext cx="15049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2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24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گریزی بر ادبیات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7D35F-0511-4A1D-879C-EE59C906A2ED}"/>
              </a:ext>
            </a:extLst>
          </p:cNvPr>
          <p:cNvSpPr txBox="1"/>
          <p:nvPr/>
        </p:nvSpPr>
        <p:spPr>
          <a:xfrm>
            <a:off x="6718852" y="1457228"/>
            <a:ext cx="394914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پارادایم کلاسیک در برنامه ریزی معکوس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پارادایم نوین در برنامه‌ریزی معکوس</a:t>
            </a:r>
          </a:p>
        </p:txBody>
      </p:sp>
      <p:pic>
        <p:nvPicPr>
          <p:cNvPr id="1026" name="Picture 2" descr="What are the parts of a circle? | TheSchoolRun">
            <a:extLst>
              <a:ext uri="{FF2B5EF4-FFF2-40B4-BE49-F238E27FC236}">
                <a16:creationId xmlns:a16="http://schemas.microsoft.com/office/drawing/2014/main" id="{E93802B5-05CE-4C20-89AD-A2AC286FA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28" y="1457229"/>
            <a:ext cx="2362626" cy="1971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intable instructions for drawing tangents to a circle from a point with  compass and straightedge or ruler">
            <a:extLst>
              <a:ext uri="{FF2B5EF4-FFF2-40B4-BE49-F238E27FC236}">
                <a16:creationId xmlns:a16="http://schemas.microsoft.com/office/drawing/2014/main" id="{A4F525B1-0C42-49EA-827A-F9F3AC168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990" y="3699351"/>
            <a:ext cx="3586097" cy="21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36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25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گریزی بر ادبیات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7D35F-0511-4A1D-879C-EE59C906A2ED}"/>
              </a:ext>
            </a:extLst>
          </p:cNvPr>
          <p:cNvSpPr txBox="1"/>
          <p:nvPr/>
        </p:nvSpPr>
        <p:spPr>
          <a:xfrm>
            <a:off x="6718852" y="1457228"/>
            <a:ext cx="39491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خواص تابع فاصله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مسئله‌ی معکوس کلی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اضافه کردن تابع هدف قبلی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62A69D-C10C-44C3-ACA2-2253C20A9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414" y="1457228"/>
            <a:ext cx="1724025" cy="1590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755B61-3773-4D18-89A7-90B4B39E9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414" y="3736800"/>
            <a:ext cx="1883922" cy="166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5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26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مسئله‌ی معکوس استوار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7D35F-0511-4A1D-879C-EE59C906A2ED}"/>
              </a:ext>
            </a:extLst>
          </p:cNvPr>
          <p:cNvSpPr txBox="1"/>
          <p:nvPr/>
        </p:nvSpPr>
        <p:spPr>
          <a:xfrm>
            <a:off x="6718852" y="1457228"/>
            <a:ext cx="39491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معکوس قطعی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معکوس دارای عدم قطعیت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8792220-A7F6-4975-8A1B-C7522C035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333" y="1496168"/>
            <a:ext cx="1429096" cy="142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Black Dot - A short inspiring story about positivity">
            <a:extLst>
              <a:ext uri="{FF2B5EF4-FFF2-40B4-BE49-F238E27FC236}">
                <a16:creationId xmlns:a16="http://schemas.microsoft.com/office/drawing/2014/main" id="{87D3C02C-8764-4F3B-9061-8FE55C289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143" y="1844350"/>
            <a:ext cx="987284" cy="568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Black Dot - A short inspiring story about positivity">
            <a:extLst>
              <a:ext uri="{FF2B5EF4-FFF2-40B4-BE49-F238E27FC236}">
                <a16:creationId xmlns:a16="http://schemas.microsoft.com/office/drawing/2014/main" id="{B6A28AC0-529E-4108-9911-A87D65C0F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058" y="2152196"/>
            <a:ext cx="776965" cy="44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6F908E5-CADB-4610-917E-3CB679168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453" y="3766381"/>
            <a:ext cx="1429096" cy="142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amera Calibration - nVision nGI Library User Guide">
            <a:extLst>
              <a:ext uri="{FF2B5EF4-FFF2-40B4-BE49-F238E27FC236}">
                <a16:creationId xmlns:a16="http://schemas.microsoft.com/office/drawing/2014/main" id="{A64A0F01-4E9F-445D-8B8E-E92643667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655" y="4019519"/>
            <a:ext cx="463826" cy="46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Camera Calibration - nVision nGI Library User Guide">
            <a:extLst>
              <a:ext uri="{FF2B5EF4-FFF2-40B4-BE49-F238E27FC236}">
                <a16:creationId xmlns:a16="http://schemas.microsoft.com/office/drawing/2014/main" id="{DE0B43D2-5201-48DC-AB7C-93E3A79E3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881" y="4019519"/>
            <a:ext cx="463826" cy="46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14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27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فرمول بندی مسئله‌ی معکوس استوار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EDF24E-C12D-4E38-A54F-50538E271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607" y="1926973"/>
            <a:ext cx="1085850" cy="57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91B292-6636-4B3C-8569-9081BCFF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199" y="1643825"/>
            <a:ext cx="1238250" cy="131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F96EAB-43F5-4971-8EB7-68BF86D56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6521" y="1263060"/>
            <a:ext cx="1724025" cy="15906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2F20AE-1C67-4D42-9FB1-DEF4AFC14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5497" y="3828285"/>
            <a:ext cx="2076450" cy="1819275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D90A93B-025C-4805-BDA0-F564CE4C7BCA}"/>
              </a:ext>
            </a:extLst>
          </p:cNvPr>
          <p:cNvCxnSpPr>
            <a:cxnSpLocks/>
          </p:cNvCxnSpPr>
          <p:nvPr/>
        </p:nvCxnSpPr>
        <p:spPr>
          <a:xfrm>
            <a:off x="3641712" y="1926973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4C0FD40-F36B-454F-9118-6BA644ED7FB2}"/>
              </a:ext>
            </a:extLst>
          </p:cNvPr>
          <p:cNvCxnSpPr>
            <a:cxnSpLocks/>
          </p:cNvCxnSpPr>
          <p:nvPr/>
        </p:nvCxnSpPr>
        <p:spPr>
          <a:xfrm>
            <a:off x="7226426" y="1939007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08C1204-BAFC-4E3D-8736-2B4A30C30C32}"/>
              </a:ext>
            </a:extLst>
          </p:cNvPr>
          <p:cNvCxnSpPr>
            <a:cxnSpLocks/>
          </p:cNvCxnSpPr>
          <p:nvPr/>
        </p:nvCxnSpPr>
        <p:spPr>
          <a:xfrm>
            <a:off x="3429677" y="4102878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74EB9A6-A603-4969-8BDF-693FEE96E14C}"/>
              </a:ext>
            </a:extLst>
          </p:cNvPr>
          <p:cNvCxnSpPr>
            <a:cxnSpLocks/>
          </p:cNvCxnSpPr>
          <p:nvPr/>
        </p:nvCxnSpPr>
        <p:spPr>
          <a:xfrm>
            <a:off x="3429677" y="4560078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7A8A897-2AAB-4519-B581-F737E98BF6F6}"/>
              </a:ext>
            </a:extLst>
          </p:cNvPr>
          <p:cNvCxnSpPr>
            <a:cxnSpLocks/>
          </p:cNvCxnSpPr>
          <p:nvPr/>
        </p:nvCxnSpPr>
        <p:spPr>
          <a:xfrm>
            <a:off x="3429677" y="5027675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41652C92-C09B-4A91-8108-56442CE3FBB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08559" y="5027674"/>
            <a:ext cx="75868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C3C37EA-5E79-4448-98AE-342D08B664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07578" y="4102877"/>
            <a:ext cx="75868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BF52002-4C60-4E86-893D-789AB77D6E48}"/>
              </a:ext>
            </a:extLst>
          </p:cNvPr>
          <p:cNvCxnSpPr>
            <a:cxnSpLocks/>
          </p:cNvCxnSpPr>
          <p:nvPr/>
        </p:nvCxnSpPr>
        <p:spPr>
          <a:xfrm rot="10800000" flipV="1">
            <a:off x="7208560" y="4560077"/>
            <a:ext cx="75868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243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28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حل مسئله‌ی معکوس استوار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A44786-E0FC-4305-A97E-76D35A0DD45D}"/>
              </a:ext>
            </a:extLst>
          </p:cNvPr>
          <p:cNvSpPr txBox="1"/>
          <p:nvPr/>
        </p:nvSpPr>
        <p:spPr>
          <a:xfrm>
            <a:off x="6718852" y="1843950"/>
            <a:ext cx="39491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قضیه‌ی 1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en-US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پیچیدگی مسئله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AD1F5D9-E635-4668-B8DC-D2D9B26B6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034" y="1934915"/>
            <a:ext cx="723900" cy="419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BAC62D-756B-47F9-8945-96ACB87D0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389" y="2237887"/>
            <a:ext cx="1638300" cy="10096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7D5EB64-3411-4F3F-BF22-91AB73BF1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672" y="2100104"/>
            <a:ext cx="400050" cy="3524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A196431-E287-46F3-BDDA-B48A81AEC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833" y="2237887"/>
            <a:ext cx="190500" cy="209550"/>
          </a:xfrm>
          <a:prstGeom prst="rect">
            <a:avLst/>
          </a:prstGeom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3F66E36-D374-4CAC-AAE1-029CA85B0003}"/>
              </a:ext>
            </a:extLst>
          </p:cNvPr>
          <p:cNvCxnSpPr>
            <a:cxnSpLocks/>
          </p:cNvCxnSpPr>
          <p:nvPr/>
        </p:nvCxnSpPr>
        <p:spPr>
          <a:xfrm>
            <a:off x="1947946" y="2354015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5846AAFD-C8B7-4277-8889-01C99D2EC3F4}"/>
              </a:ext>
            </a:extLst>
          </p:cNvPr>
          <p:cNvCxnSpPr>
            <a:cxnSpLocks/>
          </p:cNvCxnSpPr>
          <p:nvPr/>
        </p:nvCxnSpPr>
        <p:spPr>
          <a:xfrm>
            <a:off x="4401669" y="2253039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2135E970-C224-4CC2-8C58-BB83E0259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817" y="2114062"/>
            <a:ext cx="847725" cy="333375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626BEAD1-F4DB-4BC1-BF12-18631F479301}"/>
              </a:ext>
            </a:extLst>
          </p:cNvPr>
          <p:cNvCxnSpPr>
            <a:cxnSpLocks/>
          </p:cNvCxnSpPr>
          <p:nvPr/>
        </p:nvCxnSpPr>
        <p:spPr>
          <a:xfrm>
            <a:off x="6226541" y="2248823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47F60DD-14EB-4744-97C0-BE36C3DBD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1472" y="3137905"/>
            <a:ext cx="1838325" cy="361950"/>
          </a:xfrm>
          <a:prstGeom prst="rect">
            <a:avLst/>
          </a:prstGeom>
        </p:spPr>
      </p:pic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1AD9F3D-78E2-4A93-B77F-C071136218D7}"/>
              </a:ext>
            </a:extLst>
          </p:cNvPr>
          <p:cNvCxnSpPr>
            <a:cxnSpLocks/>
          </p:cNvCxnSpPr>
          <p:nvPr/>
        </p:nvCxnSpPr>
        <p:spPr>
          <a:xfrm>
            <a:off x="5302924" y="3066751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255A16A3-48FB-4439-8E47-334D927A4AAB}"/>
              </a:ext>
            </a:extLst>
          </p:cNvPr>
          <p:cNvCxnSpPr>
            <a:cxnSpLocks/>
          </p:cNvCxnSpPr>
          <p:nvPr/>
        </p:nvCxnSpPr>
        <p:spPr>
          <a:xfrm>
            <a:off x="5302924" y="3267163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8BD975F1-7F0D-4EA0-9AC4-C392E8E5E41D}"/>
              </a:ext>
            </a:extLst>
          </p:cNvPr>
          <p:cNvCxnSpPr>
            <a:cxnSpLocks/>
          </p:cNvCxnSpPr>
          <p:nvPr/>
        </p:nvCxnSpPr>
        <p:spPr>
          <a:xfrm>
            <a:off x="5302924" y="3489864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6E32B42A-951A-48D4-A39B-BA3EDA164259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12697" y="3066749"/>
            <a:ext cx="80784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B0456D07-D38D-4306-A7C9-930EB63BF6EA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12697" y="3267163"/>
            <a:ext cx="80784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0D07781B-8C69-4390-9F7C-40DE5C708D9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812697" y="3499855"/>
            <a:ext cx="80784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967F294E-9E5A-4453-8308-223CFA0B831B}"/>
              </a:ext>
            </a:extLst>
          </p:cNvPr>
          <p:cNvSpPr txBox="1"/>
          <p:nvPr/>
        </p:nvSpPr>
        <p:spPr>
          <a:xfrm>
            <a:off x="3566934" y="4571535"/>
            <a:ext cx="4170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تابع فاصله‌ی </a:t>
            </a:r>
            <a:r>
              <a:rPr lang="en-US" sz="2000" dirty="0">
                <a:latin typeface="IRANYekan" panose="020B0604020202020204" charset="-78"/>
                <a:cs typeface="IRANYekan" panose="020B0604020202020204" charset="-78"/>
              </a:rPr>
              <a:t>d</a:t>
            </a: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ساختار مجموعه‌ی عدم قطعیت </a:t>
            </a:r>
            <a:r>
              <a:rPr lang="en-US" sz="2000" dirty="0">
                <a:latin typeface="IRANYekan" panose="020B0604020202020204" charset="-78"/>
                <a:cs typeface="IRANYekan" panose="020B0604020202020204" charset="-78"/>
              </a:rPr>
              <a:t>u</a:t>
            </a: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9435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29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مسئله‌ی رژیم غذایی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E1EC530-4A8A-4DA9-96AD-BC5EBEDF8C36}"/>
              </a:ext>
            </a:extLst>
          </p:cNvPr>
          <p:cNvSpPr txBox="1"/>
          <p:nvPr/>
        </p:nvSpPr>
        <p:spPr>
          <a:xfrm>
            <a:off x="7262190" y="1457228"/>
            <a:ext cx="34058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حل مسئله‌ی رو به جلو</a:t>
            </a:r>
          </a:p>
          <a:p>
            <a:pPr algn="r" rtl="1"/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حل مسئله‌ی معکوس نامی</a:t>
            </a:r>
          </a:p>
          <a:p>
            <a:pPr algn="r" rtl="1"/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هزینه‌ی عدم استفاده از برنامه‌ریزی استوار</a:t>
            </a:r>
          </a:p>
          <a:p>
            <a:pPr algn="r" rtl="1"/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در نظر گرفتن عدم قطعیت جعبه‌ای و حل مسئله‌ی معکوس استوار</a:t>
            </a:r>
          </a:p>
        </p:txBody>
      </p:sp>
    </p:spTree>
    <p:extLst>
      <p:ext uri="{BB962C8B-B14F-4D97-AF65-F5344CB8AC3E}">
        <p14:creationId xmlns:p14="http://schemas.microsoft.com/office/powerpoint/2010/main" val="639641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صفحۀ3 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اهمیت در نظر گرفتن عدم قطعیت</a:t>
            </a: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عدم قطعیت پارامترهای مسئله</a:t>
            </a: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پیچیدگی محاسباتی، بهینگی و محافظه‌کاری</a:t>
            </a:r>
          </a:p>
          <a:p>
            <a:pPr algn="r" rtl="1">
              <a:lnSpc>
                <a:spcPct val="150000"/>
              </a:lnSpc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  </a:t>
            </a: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بهینه‌سازی استوار-مقدمه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369473-4721-4175-9F0C-70BE940042D9}"/>
              </a:ext>
            </a:extLst>
          </p:cNvPr>
          <p:cNvSpPr txBox="1"/>
          <p:nvPr/>
        </p:nvSpPr>
        <p:spPr>
          <a:xfrm>
            <a:off x="2610678" y="1815548"/>
            <a:ext cx="3949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عدم موجه بودن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فاصله گرفتن از بهینگی</a:t>
            </a:r>
            <a:endParaRPr lang="en-US" sz="2000" dirty="0">
              <a:latin typeface="IRANYekan" panose="020B0604020202020204" charset="-78"/>
              <a:cs typeface="IRANYekan" panose="020B0604020202020204" charset="-7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7699A2-C4A1-48BB-8A1E-45DC9D74A9C0}"/>
              </a:ext>
            </a:extLst>
          </p:cNvPr>
          <p:cNvSpPr txBox="1"/>
          <p:nvPr/>
        </p:nvSpPr>
        <p:spPr>
          <a:xfrm>
            <a:off x="2610678" y="3049105"/>
            <a:ext cx="3949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برنامه‌ریزی تصادفی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برنامه‌ریزی استوار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ECF9A6-D39F-4DC9-A0DB-1D6D92FF83B6}"/>
              </a:ext>
            </a:extLst>
          </p:cNvPr>
          <p:cNvSpPr txBox="1"/>
          <p:nvPr/>
        </p:nvSpPr>
        <p:spPr>
          <a:xfrm>
            <a:off x="1524000" y="4168914"/>
            <a:ext cx="3949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هزینه‌ی استفاده از </a:t>
            </a:r>
            <a:r>
              <a:rPr lang="en-US" sz="2000" dirty="0">
                <a:latin typeface="IRANYekan" panose="020B0604020202020204" charset="-78"/>
                <a:cs typeface="IRANYekan" panose="020B0604020202020204" charset="-78"/>
              </a:rPr>
              <a:t>RO</a:t>
            </a: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هزینه‌ی عدم استفاده از </a:t>
            </a:r>
            <a:r>
              <a:rPr lang="en-US" sz="2000" dirty="0">
                <a:latin typeface="IRANYekan" panose="020B0604020202020204" charset="-78"/>
                <a:cs typeface="IRANYekan" panose="020B0604020202020204" charset="-78"/>
              </a:rPr>
              <a:t>RO</a:t>
            </a: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874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30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مسئله‌ی رو به جلو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DE2615-2FEF-4FF6-9988-7175247D4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794" y="1104909"/>
            <a:ext cx="5448300" cy="1809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05B46A0-CDB0-4729-A92C-8AF7198CC25D}"/>
              </a:ext>
            </a:extLst>
          </p:cNvPr>
          <p:cNvSpPr txBox="1"/>
          <p:nvPr/>
        </p:nvSpPr>
        <p:spPr>
          <a:xfrm>
            <a:off x="7124699" y="1395689"/>
            <a:ext cx="34058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کالری: 500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کلسیم: 6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قند: 10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چربی: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D3FE33-4A01-44B3-997F-4867B77BC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574" y="3539706"/>
            <a:ext cx="2771775" cy="1714500"/>
          </a:xfrm>
          <a:prstGeom prst="rect">
            <a:avLst/>
          </a:prstGeo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2CED5A5-47E4-4A0E-B7F3-527664647B3B}"/>
              </a:ext>
            </a:extLst>
          </p:cNvPr>
          <p:cNvCxnSpPr>
            <a:cxnSpLocks/>
          </p:cNvCxnSpPr>
          <p:nvPr/>
        </p:nvCxnSpPr>
        <p:spPr>
          <a:xfrm>
            <a:off x="6972300" y="2009784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1748364-9D81-4CB1-A95C-3839A63BB5A7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17281" y="4396956"/>
            <a:ext cx="87894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9EDDE6E-C139-4477-9D5A-EAAD57203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094" y="3824656"/>
            <a:ext cx="5334000" cy="1714500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6B340208-B9B2-475F-AC82-1F4E76B33E4A}"/>
              </a:ext>
            </a:extLst>
          </p:cNvPr>
          <p:cNvCxnSpPr>
            <a:cxnSpLocks/>
          </p:cNvCxnSpPr>
          <p:nvPr/>
        </p:nvCxnSpPr>
        <p:spPr>
          <a:xfrm rot="5400000">
            <a:off x="9554923" y="3272795"/>
            <a:ext cx="526717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48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31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مسئله‌ی معکوس نامی (قطعی)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0B0C83-2B9B-4DB6-BEA5-081777A1F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82" y="1598407"/>
            <a:ext cx="2638425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900DAD-388C-4D80-A071-BDCE737AA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913" y="3461382"/>
            <a:ext cx="2562225" cy="1714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18FAD21-2422-421E-9C6C-4D77DBE3A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575" y="2627107"/>
            <a:ext cx="5343525" cy="1476375"/>
          </a:xfrm>
          <a:prstGeom prst="rect">
            <a:avLst/>
          </a:prstGeom>
        </p:spPr>
      </p:pic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B3D744B-2AEB-4571-BA28-959B775B08BE}"/>
              </a:ext>
            </a:extLst>
          </p:cNvPr>
          <p:cNvCxnSpPr>
            <a:cxnSpLocks/>
          </p:cNvCxnSpPr>
          <p:nvPr/>
        </p:nvCxnSpPr>
        <p:spPr>
          <a:xfrm>
            <a:off x="4627210" y="3365293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61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32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هزینه‌ی عدم استفاده از برنامه‌ریزی استوار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B3D744B-2AEB-4571-BA28-959B775B08BE}"/>
              </a:ext>
            </a:extLst>
          </p:cNvPr>
          <p:cNvCxnSpPr>
            <a:cxnSpLocks/>
          </p:cNvCxnSpPr>
          <p:nvPr/>
        </p:nvCxnSpPr>
        <p:spPr>
          <a:xfrm>
            <a:off x="5135763" y="3377277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50FB1C1-6C14-4B8E-8DA1-D16EA7EB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256" y="1287737"/>
            <a:ext cx="3429000" cy="277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7B4187-BD0D-4014-A05D-9E9D646E0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256" y="4124837"/>
            <a:ext cx="1819275" cy="762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8F0408-E0D6-4A60-98D6-3A21F6479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256" y="4785116"/>
            <a:ext cx="3609561" cy="12826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C130F8C-B7C1-4A84-B41C-E23F42357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133" y="2424778"/>
            <a:ext cx="5400675" cy="190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67F542B-13D9-402F-B327-65BE49C1718A}"/>
              </a:ext>
            </a:extLst>
          </p:cNvPr>
          <p:cNvSpPr txBox="1"/>
          <p:nvPr/>
        </p:nvSpPr>
        <p:spPr>
          <a:xfrm>
            <a:off x="7412935" y="4560994"/>
            <a:ext cx="3405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میانگین: 9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انحراف معیار: 6.38</a:t>
            </a:r>
          </a:p>
        </p:txBody>
      </p:sp>
    </p:spTree>
    <p:extLst>
      <p:ext uri="{BB962C8B-B14F-4D97-AF65-F5344CB8AC3E}">
        <p14:creationId xmlns:p14="http://schemas.microsoft.com/office/powerpoint/2010/main" val="226652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33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هزینه‌ی عدم استفاده از برنامه‌ریزی استوار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A448B9-E108-471B-B22A-A042B1EF3169}"/>
              </a:ext>
            </a:extLst>
          </p:cNvPr>
          <p:cNvSpPr txBox="1"/>
          <p:nvPr/>
        </p:nvSpPr>
        <p:spPr>
          <a:xfrm>
            <a:off x="7293666" y="2664761"/>
            <a:ext cx="34058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منابع هزینه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DBF6B4-0CBF-4DD1-9DA5-8D543881FE7D}"/>
              </a:ext>
            </a:extLst>
          </p:cNvPr>
          <p:cNvSpPr txBox="1"/>
          <p:nvPr/>
        </p:nvSpPr>
        <p:spPr>
          <a:xfrm>
            <a:off x="4066761" y="1476755"/>
            <a:ext cx="340580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تغییر پذیری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موجه نبودن جواب مسئله‌ی نامی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از دست دادن بهینگی</a:t>
            </a:r>
          </a:p>
        </p:txBody>
      </p:sp>
    </p:spTree>
    <p:extLst>
      <p:ext uri="{BB962C8B-B14F-4D97-AF65-F5344CB8AC3E}">
        <p14:creationId xmlns:p14="http://schemas.microsoft.com/office/powerpoint/2010/main" val="196311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34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مسئله‌ی معکوس استوار (غیر قطعی)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CB941687-CBFF-4DBB-ACB5-47C389127410}"/>
              </a:ext>
            </a:extLst>
          </p:cNvPr>
          <p:cNvCxnSpPr>
            <a:cxnSpLocks/>
          </p:cNvCxnSpPr>
          <p:nvPr/>
        </p:nvCxnSpPr>
        <p:spPr>
          <a:xfrm>
            <a:off x="4537738" y="3062451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837E43F7-578D-4F4C-B884-03EA41FF7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1115035"/>
            <a:ext cx="3057767" cy="25913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FAD038-0401-47B9-9D16-2FAF3F65B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49" y="3813937"/>
            <a:ext cx="2531849" cy="19290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9B171A-CE8A-4066-A046-C8FD78D40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192" y="1046431"/>
            <a:ext cx="2320120" cy="285750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62D3435-1D55-4985-B978-9ED04DE6DF61}"/>
              </a:ext>
            </a:extLst>
          </p:cNvPr>
          <p:cNvSpPr txBox="1"/>
          <p:nvPr/>
        </p:nvSpPr>
        <p:spPr>
          <a:xfrm>
            <a:off x="7841062" y="1508114"/>
            <a:ext cx="34058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استفاده از قضیه 1</a:t>
            </a:r>
          </a:p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پارامتر= 0.5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CCA08EA-4212-4829-ABBA-D9A43EAAA5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672" y="3813937"/>
            <a:ext cx="5695950" cy="2352675"/>
          </a:xfrm>
          <a:prstGeom prst="rect">
            <a:avLst/>
          </a:prstGeom>
        </p:spPr>
      </p:pic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FA3E0681-2EF5-48B4-B991-DE7CAA6F489C}"/>
              </a:ext>
            </a:extLst>
          </p:cNvPr>
          <p:cNvCxnSpPr>
            <a:cxnSpLocks/>
          </p:cNvCxnSpPr>
          <p:nvPr/>
        </p:nvCxnSpPr>
        <p:spPr>
          <a:xfrm rot="5400000">
            <a:off x="8761095" y="3440728"/>
            <a:ext cx="531269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94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35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مسئله‌ی معکوس استوار (غیر قطعی)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A91C99-0688-408F-BF40-51E86CAAD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226932"/>
            <a:ext cx="5562600" cy="16192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EDA6133-C8F2-413E-A7CB-8772EFDCDDF7}"/>
              </a:ext>
            </a:extLst>
          </p:cNvPr>
          <p:cNvSpPr txBox="1"/>
          <p:nvPr/>
        </p:nvSpPr>
        <p:spPr>
          <a:xfrm>
            <a:off x="7681291" y="3429000"/>
            <a:ext cx="34058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نکاتی در باب انتخاب مجموعه‌ی عدم قطعیت و پارامتر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8F306-7B9A-423A-8209-82BD2D48E51B}"/>
              </a:ext>
            </a:extLst>
          </p:cNvPr>
          <p:cNvSpPr txBox="1"/>
          <p:nvPr/>
        </p:nvSpPr>
        <p:spPr>
          <a:xfrm>
            <a:off x="3314700" y="3465443"/>
            <a:ext cx="34058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افزایش پارامتر = افزایش محافظه‌کاری = افزایش ایمنی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گارانتی‌های محدودیت در ادبیات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آزمون و خطا</a:t>
            </a:r>
          </a:p>
        </p:txBody>
      </p:sp>
    </p:spTree>
    <p:extLst>
      <p:ext uri="{BB962C8B-B14F-4D97-AF65-F5344CB8AC3E}">
        <p14:creationId xmlns:p14="http://schemas.microsoft.com/office/powerpoint/2010/main" val="161409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36</a:t>
            </a: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نتیجه‌گیری و جهت‌های آینده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B4D3D1-56D7-453C-BF13-6C94B25B8BAC}"/>
              </a:ext>
            </a:extLst>
          </p:cNvPr>
          <p:cNvSpPr txBox="1"/>
          <p:nvPr/>
        </p:nvSpPr>
        <p:spPr>
          <a:xfrm>
            <a:off x="7250596" y="1530625"/>
            <a:ext cx="340580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بهینه‌سازی استوار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بهینه‌سازی معکوس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بهینه‌سازی معکوس استوار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2EC0F1-B21F-400B-9494-CF2DDF6F3905}"/>
              </a:ext>
            </a:extLst>
          </p:cNvPr>
          <p:cNvSpPr txBox="1"/>
          <p:nvPr/>
        </p:nvSpPr>
        <p:spPr>
          <a:xfrm>
            <a:off x="1364919" y="1208983"/>
            <a:ext cx="55941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وجود همبستگی میان متغیرهای تصادفی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بررسی هزینه‌ی استواری و هزینه‌ی عدم استفاده از استواری با استفاده از شبیه‌سازی یا داده‌های تاریخی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2C9836-62CB-40DC-886C-56AB6D393A8C}"/>
              </a:ext>
            </a:extLst>
          </p:cNvPr>
          <p:cNvSpPr txBox="1"/>
          <p:nvPr/>
        </p:nvSpPr>
        <p:spPr>
          <a:xfrm>
            <a:off x="1364919" y="3429000"/>
            <a:ext cx="55941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به دست آوردن ضرایب محدودیت‌ها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مقایسه با یادگیری ماشین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BCC91-E88E-4F64-B808-0CA7B6E3FC44}"/>
              </a:ext>
            </a:extLst>
          </p:cNvPr>
          <p:cNvSpPr txBox="1"/>
          <p:nvPr/>
        </p:nvSpPr>
        <p:spPr>
          <a:xfrm>
            <a:off x="1364919" y="4850880"/>
            <a:ext cx="55941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حل یک مسئله‌ی بزرگ‌تر بر روی داده‌های اپلیکیشن دستیار سلامت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به دست آوردن شکل هندسی عدم قطعیت با استفاده از داده‌های تاریخی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endParaRPr lang="fa-IR" sz="2000" dirty="0">
              <a:latin typeface="IRANYekan" panose="020B0604020202020204" charset="-78"/>
              <a:cs typeface="IRANYeka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1037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44509" y="1321248"/>
            <a:ext cx="9502982" cy="4015964"/>
            <a:chOff x="1136989" y="1321248"/>
            <a:chExt cx="9502982" cy="4015964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F39B748-4212-415D-AD84-FE74CDDF8D71}"/>
                </a:ext>
              </a:extLst>
            </p:cNvPr>
            <p:cNvGrpSpPr/>
            <p:nvPr/>
          </p:nvGrpSpPr>
          <p:grpSpPr>
            <a:xfrm flipH="1">
              <a:off x="7858346" y="1321248"/>
              <a:ext cx="2781625" cy="4015964"/>
              <a:chOff x="2968451" y="3183645"/>
              <a:chExt cx="7309825" cy="10553543"/>
            </a:xfrm>
            <a:solidFill>
              <a:srgbClr val="00CC99"/>
            </a:solidFill>
          </p:grpSpPr>
          <p:sp>
            <p:nvSpPr>
              <p:cNvPr id="50" name="Freeform 2">
                <a:extLst>
                  <a:ext uri="{FF2B5EF4-FFF2-40B4-BE49-F238E27FC236}">
                    <a16:creationId xmlns:a16="http://schemas.microsoft.com/office/drawing/2014/main" id="{8E43B7A6-5E75-4603-A25E-76DA2FA40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5829" y="10508430"/>
                <a:ext cx="5262341" cy="1337480"/>
              </a:xfrm>
              <a:custGeom>
                <a:avLst/>
                <a:gdLst>
                  <a:gd name="T0" fmla="*/ 5208 w 8889"/>
                  <a:gd name="T1" fmla="*/ 0 h 2263"/>
                  <a:gd name="T2" fmla="*/ 5208 w 8889"/>
                  <a:gd name="T3" fmla="*/ 0 h 2263"/>
                  <a:gd name="T4" fmla="*/ 5208 w 8889"/>
                  <a:gd name="T5" fmla="*/ 156 h 2263"/>
                  <a:gd name="T6" fmla="*/ 5230 w 8889"/>
                  <a:gd name="T7" fmla="*/ 222 h 2263"/>
                  <a:gd name="T8" fmla="*/ 5296 w 8889"/>
                  <a:gd name="T9" fmla="*/ 377 h 2263"/>
                  <a:gd name="T10" fmla="*/ 5363 w 8889"/>
                  <a:gd name="T11" fmla="*/ 621 h 2263"/>
                  <a:gd name="T12" fmla="*/ 5363 w 8889"/>
                  <a:gd name="T13" fmla="*/ 621 h 2263"/>
                  <a:gd name="T14" fmla="*/ 5363 w 8889"/>
                  <a:gd name="T15" fmla="*/ 643 h 2263"/>
                  <a:gd name="T16" fmla="*/ 5363 w 8889"/>
                  <a:gd name="T17" fmla="*/ 643 h 2263"/>
                  <a:gd name="T18" fmla="*/ 4942 w 8889"/>
                  <a:gd name="T19" fmla="*/ 975 h 2263"/>
                  <a:gd name="T20" fmla="*/ 4521 w 8889"/>
                  <a:gd name="T21" fmla="*/ 599 h 2263"/>
                  <a:gd name="T22" fmla="*/ 4521 w 8889"/>
                  <a:gd name="T23" fmla="*/ 599 h 2263"/>
                  <a:gd name="T24" fmla="*/ 4609 w 8889"/>
                  <a:gd name="T25" fmla="*/ 377 h 2263"/>
                  <a:gd name="T26" fmla="*/ 4676 w 8889"/>
                  <a:gd name="T27" fmla="*/ 244 h 2263"/>
                  <a:gd name="T28" fmla="*/ 4698 w 8889"/>
                  <a:gd name="T29" fmla="*/ 156 h 2263"/>
                  <a:gd name="T30" fmla="*/ 4698 w 8889"/>
                  <a:gd name="T31" fmla="*/ 156 h 2263"/>
                  <a:gd name="T32" fmla="*/ 4698 w 8889"/>
                  <a:gd name="T33" fmla="*/ 0 h 2263"/>
                  <a:gd name="T34" fmla="*/ 177 w 8889"/>
                  <a:gd name="T35" fmla="*/ 0 h 2263"/>
                  <a:gd name="T36" fmla="*/ 0 w 8889"/>
                  <a:gd name="T37" fmla="*/ 1020 h 2263"/>
                  <a:gd name="T38" fmla="*/ 5496 w 8889"/>
                  <a:gd name="T39" fmla="*/ 2262 h 2263"/>
                  <a:gd name="T40" fmla="*/ 5961 w 8889"/>
                  <a:gd name="T41" fmla="*/ 843 h 2263"/>
                  <a:gd name="T42" fmla="*/ 8533 w 8889"/>
                  <a:gd name="T43" fmla="*/ 843 h 2263"/>
                  <a:gd name="T44" fmla="*/ 8888 w 8889"/>
                  <a:gd name="T45" fmla="*/ 0 h 2263"/>
                  <a:gd name="T46" fmla="*/ 5208 w 8889"/>
                  <a:gd name="T47" fmla="*/ 0 h 2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889" h="2263">
                    <a:moveTo>
                      <a:pt x="5208" y="0"/>
                    </a:moveTo>
                    <a:lnTo>
                      <a:pt x="5208" y="0"/>
                    </a:lnTo>
                    <a:cubicBezTo>
                      <a:pt x="5208" y="156"/>
                      <a:pt x="5208" y="156"/>
                      <a:pt x="5208" y="156"/>
                    </a:cubicBezTo>
                    <a:cubicBezTo>
                      <a:pt x="5230" y="222"/>
                      <a:pt x="5230" y="222"/>
                      <a:pt x="5230" y="222"/>
                    </a:cubicBezTo>
                    <a:cubicBezTo>
                      <a:pt x="5252" y="288"/>
                      <a:pt x="5252" y="311"/>
                      <a:pt x="5296" y="377"/>
                    </a:cubicBezTo>
                    <a:cubicBezTo>
                      <a:pt x="5363" y="444"/>
                      <a:pt x="5385" y="532"/>
                      <a:pt x="5363" y="621"/>
                    </a:cubicBezTo>
                    <a:lnTo>
                      <a:pt x="5363" y="621"/>
                    </a:lnTo>
                    <a:cubicBezTo>
                      <a:pt x="5363" y="643"/>
                      <a:pt x="5363" y="643"/>
                      <a:pt x="5363" y="643"/>
                    </a:cubicBezTo>
                    <a:lnTo>
                      <a:pt x="5363" y="643"/>
                    </a:lnTo>
                    <a:cubicBezTo>
                      <a:pt x="5363" y="820"/>
                      <a:pt x="5164" y="975"/>
                      <a:pt x="4942" y="975"/>
                    </a:cubicBezTo>
                    <a:cubicBezTo>
                      <a:pt x="4721" y="975"/>
                      <a:pt x="4521" y="798"/>
                      <a:pt x="4521" y="599"/>
                    </a:cubicBezTo>
                    <a:lnTo>
                      <a:pt x="4521" y="599"/>
                    </a:lnTo>
                    <a:cubicBezTo>
                      <a:pt x="4521" y="510"/>
                      <a:pt x="4543" y="444"/>
                      <a:pt x="4609" y="377"/>
                    </a:cubicBezTo>
                    <a:cubicBezTo>
                      <a:pt x="4632" y="333"/>
                      <a:pt x="4654" y="288"/>
                      <a:pt x="4676" y="244"/>
                    </a:cubicBezTo>
                    <a:cubicBezTo>
                      <a:pt x="4698" y="156"/>
                      <a:pt x="4698" y="156"/>
                      <a:pt x="4698" y="156"/>
                    </a:cubicBezTo>
                    <a:lnTo>
                      <a:pt x="4698" y="156"/>
                    </a:lnTo>
                    <a:cubicBezTo>
                      <a:pt x="4698" y="0"/>
                      <a:pt x="4698" y="0"/>
                      <a:pt x="4698" y="0"/>
                    </a:cubicBezTo>
                    <a:cubicBezTo>
                      <a:pt x="177" y="0"/>
                      <a:pt x="177" y="0"/>
                      <a:pt x="177" y="0"/>
                    </a:cubicBezTo>
                    <a:cubicBezTo>
                      <a:pt x="111" y="554"/>
                      <a:pt x="0" y="1020"/>
                      <a:pt x="0" y="1020"/>
                    </a:cubicBezTo>
                    <a:cubicBezTo>
                      <a:pt x="5496" y="2262"/>
                      <a:pt x="5496" y="2262"/>
                      <a:pt x="5496" y="2262"/>
                    </a:cubicBezTo>
                    <a:cubicBezTo>
                      <a:pt x="5496" y="2262"/>
                      <a:pt x="5696" y="931"/>
                      <a:pt x="5961" y="843"/>
                    </a:cubicBezTo>
                    <a:cubicBezTo>
                      <a:pt x="6250" y="731"/>
                      <a:pt x="8001" y="1486"/>
                      <a:pt x="8533" y="843"/>
                    </a:cubicBezTo>
                    <a:cubicBezTo>
                      <a:pt x="8754" y="554"/>
                      <a:pt x="8866" y="244"/>
                      <a:pt x="8888" y="0"/>
                    </a:cubicBezTo>
                    <a:lnTo>
                      <a:pt x="5208" y="0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243785" tIns="121892" rIns="243785" bIns="121892" anchor="ctr"/>
              <a:lstStyle/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33BD4E3-3675-4A0A-B7C4-032837927D4A}"/>
                  </a:ext>
                </a:extLst>
              </p:cNvPr>
              <p:cNvGrpSpPr/>
              <p:nvPr/>
            </p:nvGrpSpPr>
            <p:grpSpPr>
              <a:xfrm>
                <a:off x="3467264" y="8632829"/>
                <a:ext cx="6811012" cy="1611766"/>
                <a:chOff x="1734083" y="4316414"/>
                <a:chExt cx="3406393" cy="805883"/>
              </a:xfrm>
              <a:grpFill/>
            </p:grpSpPr>
            <p:sp>
              <p:nvSpPr>
                <p:cNvPr id="85" name="Freeform 5">
                  <a:extLst>
                    <a:ext uri="{FF2B5EF4-FFF2-40B4-BE49-F238E27FC236}">
                      <a16:creationId xmlns:a16="http://schemas.microsoft.com/office/drawing/2014/main" id="{66C43B57-8173-4BC3-83B1-EF7582D13E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34083" y="4316414"/>
                  <a:ext cx="1317887" cy="805883"/>
                </a:xfrm>
                <a:custGeom>
                  <a:avLst/>
                  <a:gdLst>
                    <a:gd name="T0" fmla="*/ 1751 w 4456"/>
                    <a:gd name="T1" fmla="*/ 0 h 2727"/>
                    <a:gd name="T2" fmla="*/ 1751 w 4456"/>
                    <a:gd name="T3" fmla="*/ 0 h 2727"/>
                    <a:gd name="T4" fmla="*/ 1751 w 4456"/>
                    <a:gd name="T5" fmla="*/ 112 h 2727"/>
                    <a:gd name="T6" fmla="*/ 1773 w 4456"/>
                    <a:gd name="T7" fmla="*/ 200 h 2727"/>
                    <a:gd name="T8" fmla="*/ 1840 w 4456"/>
                    <a:gd name="T9" fmla="*/ 333 h 2727"/>
                    <a:gd name="T10" fmla="*/ 1906 w 4456"/>
                    <a:gd name="T11" fmla="*/ 577 h 2727"/>
                    <a:gd name="T12" fmla="*/ 1906 w 4456"/>
                    <a:gd name="T13" fmla="*/ 577 h 2727"/>
                    <a:gd name="T14" fmla="*/ 1906 w 4456"/>
                    <a:gd name="T15" fmla="*/ 599 h 2727"/>
                    <a:gd name="T16" fmla="*/ 1906 w 4456"/>
                    <a:gd name="T17" fmla="*/ 599 h 2727"/>
                    <a:gd name="T18" fmla="*/ 1486 w 4456"/>
                    <a:gd name="T19" fmla="*/ 931 h 2727"/>
                    <a:gd name="T20" fmla="*/ 1064 w 4456"/>
                    <a:gd name="T21" fmla="*/ 554 h 2727"/>
                    <a:gd name="T22" fmla="*/ 1064 w 4456"/>
                    <a:gd name="T23" fmla="*/ 554 h 2727"/>
                    <a:gd name="T24" fmla="*/ 1131 w 4456"/>
                    <a:gd name="T25" fmla="*/ 333 h 2727"/>
                    <a:gd name="T26" fmla="*/ 1220 w 4456"/>
                    <a:gd name="T27" fmla="*/ 200 h 2727"/>
                    <a:gd name="T28" fmla="*/ 1242 w 4456"/>
                    <a:gd name="T29" fmla="*/ 112 h 2727"/>
                    <a:gd name="T30" fmla="*/ 1242 w 4456"/>
                    <a:gd name="T31" fmla="*/ 112 h 2727"/>
                    <a:gd name="T32" fmla="*/ 1242 w 4456"/>
                    <a:gd name="T33" fmla="*/ 0 h 2727"/>
                    <a:gd name="T34" fmla="*/ 0 w 4456"/>
                    <a:gd name="T35" fmla="*/ 0 h 2727"/>
                    <a:gd name="T36" fmla="*/ 1220 w 4456"/>
                    <a:gd name="T37" fmla="*/ 1552 h 2727"/>
                    <a:gd name="T38" fmla="*/ 1374 w 4456"/>
                    <a:gd name="T39" fmla="*/ 2726 h 2727"/>
                    <a:gd name="T40" fmla="*/ 4455 w 4456"/>
                    <a:gd name="T41" fmla="*/ 2726 h 2727"/>
                    <a:gd name="T42" fmla="*/ 4455 w 4456"/>
                    <a:gd name="T43" fmla="*/ 0 h 2727"/>
                    <a:gd name="T44" fmla="*/ 1751 w 4456"/>
                    <a:gd name="T45" fmla="*/ 0 h 2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456" h="2727">
                      <a:moveTo>
                        <a:pt x="1751" y="0"/>
                      </a:moveTo>
                      <a:lnTo>
                        <a:pt x="1751" y="0"/>
                      </a:lnTo>
                      <a:cubicBezTo>
                        <a:pt x="1751" y="112"/>
                        <a:pt x="1751" y="112"/>
                        <a:pt x="1751" y="112"/>
                      </a:cubicBezTo>
                      <a:cubicBezTo>
                        <a:pt x="1773" y="200"/>
                        <a:pt x="1773" y="200"/>
                        <a:pt x="1773" y="200"/>
                      </a:cubicBezTo>
                      <a:cubicBezTo>
                        <a:pt x="1795" y="244"/>
                        <a:pt x="1795" y="266"/>
                        <a:pt x="1840" y="333"/>
                      </a:cubicBezTo>
                      <a:cubicBezTo>
                        <a:pt x="1906" y="399"/>
                        <a:pt x="1929" y="488"/>
                        <a:pt x="1906" y="577"/>
                      </a:cubicBezTo>
                      <a:lnTo>
                        <a:pt x="1906" y="577"/>
                      </a:lnTo>
                      <a:cubicBezTo>
                        <a:pt x="1906" y="599"/>
                        <a:pt x="1906" y="599"/>
                        <a:pt x="1906" y="599"/>
                      </a:cubicBezTo>
                      <a:lnTo>
                        <a:pt x="1906" y="599"/>
                      </a:lnTo>
                      <a:cubicBezTo>
                        <a:pt x="1884" y="776"/>
                        <a:pt x="1707" y="931"/>
                        <a:pt x="1486" y="931"/>
                      </a:cubicBezTo>
                      <a:cubicBezTo>
                        <a:pt x="1264" y="931"/>
                        <a:pt x="1064" y="754"/>
                        <a:pt x="1064" y="554"/>
                      </a:cubicBezTo>
                      <a:lnTo>
                        <a:pt x="1064" y="554"/>
                      </a:lnTo>
                      <a:cubicBezTo>
                        <a:pt x="1064" y="466"/>
                        <a:pt x="1086" y="399"/>
                        <a:pt x="1131" y="333"/>
                      </a:cubicBezTo>
                      <a:cubicBezTo>
                        <a:pt x="1175" y="289"/>
                        <a:pt x="1197" y="244"/>
                        <a:pt x="1220" y="200"/>
                      </a:cubicBezTo>
                      <a:cubicBezTo>
                        <a:pt x="1242" y="112"/>
                        <a:pt x="1242" y="112"/>
                        <a:pt x="1242" y="112"/>
                      </a:cubicBezTo>
                      <a:lnTo>
                        <a:pt x="1242" y="112"/>
                      </a:lnTo>
                      <a:cubicBezTo>
                        <a:pt x="1242" y="0"/>
                        <a:pt x="1242" y="0"/>
                        <a:pt x="1242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311" y="532"/>
                        <a:pt x="710" y="1042"/>
                        <a:pt x="1220" y="1552"/>
                      </a:cubicBezTo>
                      <a:cubicBezTo>
                        <a:pt x="1397" y="1729"/>
                        <a:pt x="1419" y="2217"/>
                        <a:pt x="1374" y="2726"/>
                      </a:cubicBezTo>
                      <a:cubicBezTo>
                        <a:pt x="4455" y="2726"/>
                        <a:pt x="4455" y="2726"/>
                        <a:pt x="4455" y="2726"/>
                      </a:cubicBezTo>
                      <a:cubicBezTo>
                        <a:pt x="4455" y="0"/>
                        <a:pt x="4455" y="0"/>
                        <a:pt x="4455" y="0"/>
                      </a:cubicBezTo>
                      <a:lnTo>
                        <a:pt x="175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121917" tIns="60958" rIns="121917" bIns="60958" anchor="ctr"/>
                <a:lstStyle/>
                <a:p>
                  <a:endParaRPr lang="en-US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6" name="Freeform 8">
                  <a:extLst>
                    <a:ext uri="{FF2B5EF4-FFF2-40B4-BE49-F238E27FC236}">
                      <a16:creationId xmlns:a16="http://schemas.microsoft.com/office/drawing/2014/main" id="{383540CD-7567-43AE-BFCA-6EB6C7AF7C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1726" y="4316414"/>
                  <a:ext cx="1948750" cy="805883"/>
                </a:xfrm>
                <a:custGeom>
                  <a:avLst/>
                  <a:gdLst>
                    <a:gd name="T0" fmla="*/ 6582 w 6583"/>
                    <a:gd name="T1" fmla="*/ 0 h 2727"/>
                    <a:gd name="T2" fmla="*/ 6582 w 6583"/>
                    <a:gd name="T3" fmla="*/ 0 h 2727"/>
                    <a:gd name="T4" fmla="*/ 0 w 6583"/>
                    <a:gd name="T5" fmla="*/ 0 h 2727"/>
                    <a:gd name="T6" fmla="*/ 0 w 6583"/>
                    <a:gd name="T7" fmla="*/ 2726 h 2727"/>
                    <a:gd name="T8" fmla="*/ 4832 w 6583"/>
                    <a:gd name="T9" fmla="*/ 2726 h 2727"/>
                    <a:gd name="T10" fmla="*/ 4832 w 6583"/>
                    <a:gd name="T11" fmla="*/ 2726 h 2727"/>
                    <a:gd name="T12" fmla="*/ 5098 w 6583"/>
                    <a:gd name="T13" fmla="*/ 2726 h 2727"/>
                    <a:gd name="T14" fmla="*/ 5098 w 6583"/>
                    <a:gd name="T15" fmla="*/ 2305 h 2727"/>
                    <a:gd name="T16" fmla="*/ 5452 w 6583"/>
                    <a:gd name="T17" fmla="*/ 1995 h 2727"/>
                    <a:gd name="T18" fmla="*/ 5342 w 6583"/>
                    <a:gd name="T19" fmla="*/ 1662 h 2727"/>
                    <a:gd name="T20" fmla="*/ 5541 w 6583"/>
                    <a:gd name="T21" fmla="*/ 1264 h 2727"/>
                    <a:gd name="T22" fmla="*/ 5407 w 6583"/>
                    <a:gd name="T23" fmla="*/ 864 h 2727"/>
                    <a:gd name="T24" fmla="*/ 5519 w 6583"/>
                    <a:gd name="T25" fmla="*/ 532 h 2727"/>
                    <a:gd name="T26" fmla="*/ 5585 w 6583"/>
                    <a:gd name="T27" fmla="*/ 399 h 2727"/>
                    <a:gd name="T28" fmla="*/ 6582 w 6583"/>
                    <a:gd name="T29" fmla="*/ 0 h 2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583" h="2727">
                      <a:moveTo>
                        <a:pt x="6582" y="0"/>
                      </a:moveTo>
                      <a:lnTo>
                        <a:pt x="6582" y="0"/>
                      </a:ln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26"/>
                        <a:pt x="0" y="2726"/>
                        <a:pt x="0" y="2726"/>
                      </a:cubicBezTo>
                      <a:cubicBezTo>
                        <a:pt x="4832" y="2726"/>
                        <a:pt x="4832" y="2726"/>
                        <a:pt x="4832" y="2726"/>
                      </a:cubicBezTo>
                      <a:lnTo>
                        <a:pt x="4832" y="2726"/>
                      </a:lnTo>
                      <a:cubicBezTo>
                        <a:pt x="5098" y="2726"/>
                        <a:pt x="5098" y="2726"/>
                        <a:pt x="5098" y="2726"/>
                      </a:cubicBezTo>
                      <a:cubicBezTo>
                        <a:pt x="5098" y="2305"/>
                        <a:pt x="5098" y="2305"/>
                        <a:pt x="5098" y="2305"/>
                      </a:cubicBezTo>
                      <a:cubicBezTo>
                        <a:pt x="5098" y="2305"/>
                        <a:pt x="5385" y="2106"/>
                        <a:pt x="5452" y="1995"/>
                      </a:cubicBezTo>
                      <a:cubicBezTo>
                        <a:pt x="5541" y="1751"/>
                        <a:pt x="5342" y="1662"/>
                        <a:pt x="5342" y="1662"/>
                      </a:cubicBezTo>
                      <a:cubicBezTo>
                        <a:pt x="5342" y="1662"/>
                        <a:pt x="5651" y="1463"/>
                        <a:pt x="5541" y="1264"/>
                      </a:cubicBezTo>
                      <a:cubicBezTo>
                        <a:pt x="5496" y="1175"/>
                        <a:pt x="5407" y="864"/>
                        <a:pt x="5407" y="864"/>
                      </a:cubicBezTo>
                      <a:cubicBezTo>
                        <a:pt x="5519" y="532"/>
                        <a:pt x="5519" y="532"/>
                        <a:pt x="5519" y="532"/>
                      </a:cubicBezTo>
                      <a:cubicBezTo>
                        <a:pt x="5585" y="399"/>
                        <a:pt x="5585" y="399"/>
                        <a:pt x="5585" y="399"/>
                      </a:cubicBezTo>
                      <a:lnTo>
                        <a:pt x="6582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121917" tIns="60958" rIns="121917" bIns="60958" anchor="ctr"/>
                <a:lstStyle/>
                <a:p>
                  <a:endParaRPr lang="en-US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A0DEE7B-6F10-445F-BF40-820E204D78B8}"/>
                  </a:ext>
                </a:extLst>
              </p:cNvPr>
              <p:cNvGrpSpPr/>
              <p:nvPr/>
            </p:nvGrpSpPr>
            <p:grpSpPr>
              <a:xfrm>
                <a:off x="3806772" y="3183645"/>
                <a:ext cx="5304128" cy="1428910"/>
                <a:chOff x="1903881" y="1591822"/>
                <a:chExt cx="2652755" cy="714455"/>
              </a:xfrm>
              <a:grpFill/>
            </p:grpSpPr>
            <p:sp>
              <p:nvSpPr>
                <p:cNvPr id="83" name="Freeform 6">
                  <a:extLst>
                    <a:ext uri="{FF2B5EF4-FFF2-40B4-BE49-F238E27FC236}">
                      <a16:creationId xmlns:a16="http://schemas.microsoft.com/office/drawing/2014/main" id="{6D4D83A1-58B5-4321-A88F-9F60C75430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5967" y="1591822"/>
                  <a:ext cx="2080669" cy="714455"/>
                </a:xfrm>
                <a:custGeom>
                  <a:avLst/>
                  <a:gdLst>
                    <a:gd name="T0" fmla="*/ 4965 w 7027"/>
                    <a:gd name="T1" fmla="*/ 909 h 2418"/>
                    <a:gd name="T2" fmla="*/ 4965 w 7027"/>
                    <a:gd name="T3" fmla="*/ 909 h 2418"/>
                    <a:gd name="T4" fmla="*/ 0 w 7027"/>
                    <a:gd name="T5" fmla="*/ 842 h 2418"/>
                    <a:gd name="T6" fmla="*/ 0 w 7027"/>
                    <a:gd name="T7" fmla="*/ 2417 h 2418"/>
                    <a:gd name="T8" fmla="*/ 3790 w 7027"/>
                    <a:gd name="T9" fmla="*/ 2417 h 2418"/>
                    <a:gd name="T10" fmla="*/ 3790 w 7027"/>
                    <a:gd name="T11" fmla="*/ 2151 h 2418"/>
                    <a:gd name="T12" fmla="*/ 3768 w 7027"/>
                    <a:gd name="T13" fmla="*/ 2062 h 2418"/>
                    <a:gd name="T14" fmla="*/ 3679 w 7027"/>
                    <a:gd name="T15" fmla="*/ 1929 h 2418"/>
                    <a:gd name="T16" fmla="*/ 3613 w 7027"/>
                    <a:gd name="T17" fmla="*/ 1686 h 2418"/>
                    <a:gd name="T18" fmla="*/ 3613 w 7027"/>
                    <a:gd name="T19" fmla="*/ 1663 h 2418"/>
                    <a:gd name="T20" fmla="*/ 3613 w 7027"/>
                    <a:gd name="T21" fmla="*/ 1663 h 2418"/>
                    <a:gd name="T22" fmla="*/ 4034 w 7027"/>
                    <a:gd name="T23" fmla="*/ 1330 h 2418"/>
                    <a:gd name="T24" fmla="*/ 4454 w 7027"/>
                    <a:gd name="T25" fmla="*/ 1686 h 2418"/>
                    <a:gd name="T26" fmla="*/ 4454 w 7027"/>
                    <a:gd name="T27" fmla="*/ 1686 h 2418"/>
                    <a:gd name="T28" fmla="*/ 4388 w 7027"/>
                    <a:gd name="T29" fmla="*/ 1929 h 2418"/>
                    <a:gd name="T30" fmla="*/ 4322 w 7027"/>
                    <a:gd name="T31" fmla="*/ 2040 h 2418"/>
                    <a:gd name="T32" fmla="*/ 4300 w 7027"/>
                    <a:gd name="T33" fmla="*/ 2151 h 2418"/>
                    <a:gd name="T34" fmla="*/ 4277 w 7027"/>
                    <a:gd name="T35" fmla="*/ 2151 h 2418"/>
                    <a:gd name="T36" fmla="*/ 4277 w 7027"/>
                    <a:gd name="T37" fmla="*/ 2417 h 2418"/>
                    <a:gd name="T38" fmla="*/ 7026 w 7027"/>
                    <a:gd name="T39" fmla="*/ 2417 h 2418"/>
                    <a:gd name="T40" fmla="*/ 4965 w 7027"/>
                    <a:gd name="T41" fmla="*/ 909 h 24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027" h="2418">
                      <a:moveTo>
                        <a:pt x="4965" y="909"/>
                      </a:moveTo>
                      <a:lnTo>
                        <a:pt x="4965" y="909"/>
                      </a:lnTo>
                      <a:cubicBezTo>
                        <a:pt x="2970" y="0"/>
                        <a:pt x="1286" y="200"/>
                        <a:pt x="0" y="842"/>
                      </a:cubicBezTo>
                      <a:cubicBezTo>
                        <a:pt x="0" y="2417"/>
                        <a:pt x="0" y="2417"/>
                        <a:pt x="0" y="2417"/>
                      </a:cubicBezTo>
                      <a:cubicBezTo>
                        <a:pt x="3790" y="2417"/>
                        <a:pt x="3790" y="2417"/>
                        <a:pt x="3790" y="2417"/>
                      </a:cubicBezTo>
                      <a:cubicBezTo>
                        <a:pt x="3790" y="2151"/>
                        <a:pt x="3790" y="2151"/>
                        <a:pt x="3790" y="2151"/>
                      </a:cubicBezTo>
                      <a:cubicBezTo>
                        <a:pt x="3768" y="2062"/>
                        <a:pt x="3768" y="2062"/>
                        <a:pt x="3768" y="2062"/>
                      </a:cubicBezTo>
                      <a:cubicBezTo>
                        <a:pt x="3745" y="1995"/>
                        <a:pt x="3723" y="1973"/>
                        <a:pt x="3679" y="1929"/>
                      </a:cubicBezTo>
                      <a:cubicBezTo>
                        <a:pt x="3635" y="1840"/>
                        <a:pt x="3613" y="1774"/>
                        <a:pt x="3613" y="1686"/>
                      </a:cubicBezTo>
                      <a:cubicBezTo>
                        <a:pt x="3613" y="1663"/>
                        <a:pt x="3613" y="1663"/>
                        <a:pt x="3613" y="1663"/>
                      </a:cubicBezTo>
                      <a:lnTo>
                        <a:pt x="3613" y="1663"/>
                      </a:lnTo>
                      <a:cubicBezTo>
                        <a:pt x="3635" y="1486"/>
                        <a:pt x="3812" y="1330"/>
                        <a:pt x="4034" y="1330"/>
                      </a:cubicBezTo>
                      <a:cubicBezTo>
                        <a:pt x="4277" y="1330"/>
                        <a:pt x="4454" y="1486"/>
                        <a:pt x="4454" y="1686"/>
                      </a:cubicBezTo>
                      <a:lnTo>
                        <a:pt x="4454" y="1686"/>
                      </a:lnTo>
                      <a:cubicBezTo>
                        <a:pt x="4454" y="1774"/>
                        <a:pt x="4432" y="1863"/>
                        <a:pt x="4388" y="1929"/>
                      </a:cubicBezTo>
                      <a:cubicBezTo>
                        <a:pt x="4343" y="1973"/>
                        <a:pt x="4322" y="1995"/>
                        <a:pt x="4322" y="2040"/>
                      </a:cubicBezTo>
                      <a:cubicBezTo>
                        <a:pt x="4300" y="2151"/>
                        <a:pt x="4300" y="2151"/>
                        <a:pt x="4300" y="2151"/>
                      </a:cubicBezTo>
                      <a:cubicBezTo>
                        <a:pt x="4277" y="2151"/>
                        <a:pt x="4277" y="2151"/>
                        <a:pt x="4277" y="2151"/>
                      </a:cubicBezTo>
                      <a:cubicBezTo>
                        <a:pt x="4277" y="2417"/>
                        <a:pt x="4277" y="2417"/>
                        <a:pt x="4277" y="2417"/>
                      </a:cubicBezTo>
                      <a:cubicBezTo>
                        <a:pt x="7026" y="2417"/>
                        <a:pt x="7026" y="2417"/>
                        <a:pt x="7026" y="2417"/>
                      </a:cubicBezTo>
                      <a:cubicBezTo>
                        <a:pt x="6560" y="1863"/>
                        <a:pt x="5896" y="1352"/>
                        <a:pt x="4965" y="90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121917" tIns="60958" rIns="121917" bIns="60958" anchor="ctr"/>
                <a:lstStyle/>
                <a:p>
                  <a:endParaRPr lang="en-US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4" name="Freeform 11">
                  <a:extLst>
                    <a:ext uri="{FF2B5EF4-FFF2-40B4-BE49-F238E27FC236}">
                      <a16:creationId xmlns:a16="http://schemas.microsoft.com/office/drawing/2014/main" id="{C3D3B350-3590-4C53-94DD-8EB51A8982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3881" y="1919662"/>
                  <a:ext cx="432329" cy="386615"/>
                </a:xfrm>
                <a:custGeom>
                  <a:avLst/>
                  <a:gdLst>
                    <a:gd name="T0" fmla="*/ 1462 w 1463"/>
                    <a:gd name="T1" fmla="*/ 1309 h 1310"/>
                    <a:gd name="T2" fmla="*/ 1462 w 1463"/>
                    <a:gd name="T3" fmla="*/ 1309 h 1310"/>
                    <a:gd name="T4" fmla="*/ 1462 w 1463"/>
                    <a:gd name="T5" fmla="*/ 0 h 1310"/>
                    <a:gd name="T6" fmla="*/ 0 w 1463"/>
                    <a:gd name="T7" fmla="*/ 1309 h 1310"/>
                    <a:gd name="T8" fmla="*/ 1462 w 1463"/>
                    <a:gd name="T9" fmla="*/ 1309 h 1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63" h="1310">
                      <a:moveTo>
                        <a:pt x="1462" y="1309"/>
                      </a:moveTo>
                      <a:lnTo>
                        <a:pt x="1462" y="1309"/>
                      </a:lnTo>
                      <a:cubicBezTo>
                        <a:pt x="1462" y="0"/>
                        <a:pt x="1462" y="0"/>
                        <a:pt x="1462" y="0"/>
                      </a:cubicBezTo>
                      <a:cubicBezTo>
                        <a:pt x="886" y="378"/>
                        <a:pt x="377" y="821"/>
                        <a:pt x="0" y="1309"/>
                      </a:cubicBezTo>
                      <a:lnTo>
                        <a:pt x="1462" y="1309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121917" tIns="60958" rIns="121917" bIns="60958" anchor="ctr"/>
                <a:lstStyle/>
                <a:p>
                  <a:endParaRPr lang="en-US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sp>
            <p:nvSpPr>
              <p:cNvPr id="56" name="Freeform 13">
                <a:extLst>
                  <a:ext uri="{FF2B5EF4-FFF2-40B4-BE49-F238E27FC236}">
                    <a16:creationId xmlns:a16="http://schemas.microsoft.com/office/drawing/2014/main" id="{88218149-695E-45DD-BB66-BF734BE1A3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7623" y="11796276"/>
                <a:ext cx="5510443" cy="1940912"/>
              </a:xfrm>
              <a:custGeom>
                <a:avLst/>
                <a:gdLst>
                  <a:gd name="T0" fmla="*/ 0 w 9309"/>
                  <a:gd name="T1" fmla="*/ 3279 h 3280"/>
                  <a:gd name="T2" fmla="*/ 1219 w 9309"/>
                  <a:gd name="T3" fmla="*/ 0 h 3280"/>
                  <a:gd name="T4" fmla="*/ 7779 w 9309"/>
                  <a:gd name="T5" fmla="*/ 1396 h 3280"/>
                  <a:gd name="T6" fmla="*/ 7779 w 9309"/>
                  <a:gd name="T7" fmla="*/ 1174 h 3280"/>
                  <a:gd name="T8" fmla="*/ 9308 w 9309"/>
                  <a:gd name="T9" fmla="*/ 3279 h 3280"/>
                  <a:gd name="T10" fmla="*/ 0 w 9309"/>
                  <a:gd name="T11" fmla="*/ 3279 h 3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09" h="3280">
                    <a:moveTo>
                      <a:pt x="0" y="3279"/>
                    </a:moveTo>
                    <a:lnTo>
                      <a:pt x="1219" y="0"/>
                    </a:lnTo>
                    <a:lnTo>
                      <a:pt x="7779" y="1396"/>
                    </a:lnTo>
                    <a:lnTo>
                      <a:pt x="7779" y="1174"/>
                    </a:lnTo>
                    <a:lnTo>
                      <a:pt x="9308" y="3279"/>
                    </a:lnTo>
                    <a:lnTo>
                      <a:pt x="0" y="3279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243785" tIns="121892" rIns="243785" bIns="121892" anchor="ctr"/>
              <a:lstStyle/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sp>
            <p:nvSpPr>
              <p:cNvPr id="74" name="Freeform 14">
                <a:extLst>
                  <a:ext uri="{FF2B5EF4-FFF2-40B4-BE49-F238E27FC236}">
                    <a16:creationId xmlns:a16="http://schemas.microsoft.com/office/drawing/2014/main" id="{98F47FD9-B3BA-47FF-9010-676BF48349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28423" y="10824516"/>
                <a:ext cx="3883424" cy="1797236"/>
              </a:xfrm>
              <a:custGeom>
                <a:avLst/>
                <a:gdLst>
                  <a:gd name="T0" fmla="*/ 6560 w 6561"/>
                  <a:gd name="T1" fmla="*/ 3037 h 3038"/>
                  <a:gd name="T2" fmla="*/ 0 w 6561"/>
                  <a:gd name="T3" fmla="*/ 1641 h 3038"/>
                  <a:gd name="T4" fmla="*/ 554 w 6561"/>
                  <a:gd name="T5" fmla="*/ 0 h 3038"/>
                  <a:gd name="T6" fmla="*/ 6560 w 6561"/>
                  <a:gd name="T7" fmla="*/ 1419 h 3038"/>
                  <a:gd name="T8" fmla="*/ 6560 w 6561"/>
                  <a:gd name="T9" fmla="*/ 3037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61" h="3038">
                    <a:moveTo>
                      <a:pt x="6560" y="3037"/>
                    </a:moveTo>
                    <a:lnTo>
                      <a:pt x="0" y="1641"/>
                    </a:lnTo>
                    <a:lnTo>
                      <a:pt x="554" y="0"/>
                    </a:lnTo>
                    <a:lnTo>
                      <a:pt x="6560" y="1419"/>
                    </a:lnTo>
                    <a:lnTo>
                      <a:pt x="6560" y="3037"/>
                    </a:ln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wrap="none" lIns="243785" tIns="121892" rIns="243785" bIns="121892" anchor="ctr"/>
              <a:lstStyle/>
              <a:p>
                <a:endParaRPr lang="en-US" dirty="0">
                  <a:latin typeface="Helvetica" panose="020B0604020202020204" pitchFamily="34" charset="0"/>
                  <a:cs typeface="Helvetica" panose="020B0604020202020204" pitchFamily="34" charset="0"/>
                </a:endParaRP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778F1A3F-F5B7-4F92-A537-2AF303AE670D}"/>
                  </a:ext>
                </a:extLst>
              </p:cNvPr>
              <p:cNvGrpSpPr/>
              <p:nvPr/>
            </p:nvGrpSpPr>
            <p:grpSpPr>
              <a:xfrm>
                <a:off x="2968451" y="6754611"/>
                <a:ext cx="7244533" cy="1611766"/>
                <a:chOff x="1484612" y="3377305"/>
                <a:chExt cx="3623210" cy="805883"/>
              </a:xfrm>
              <a:grpFill/>
            </p:grpSpPr>
            <p:sp>
              <p:nvSpPr>
                <p:cNvPr id="80" name="Freeform 4">
                  <a:extLst>
                    <a:ext uri="{FF2B5EF4-FFF2-40B4-BE49-F238E27FC236}">
                      <a16:creationId xmlns:a16="http://schemas.microsoft.com/office/drawing/2014/main" id="{677CAB63-AD80-4794-83D7-B227774CAB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5967" y="3377305"/>
                  <a:ext cx="1330949" cy="805883"/>
                </a:xfrm>
                <a:custGeom>
                  <a:avLst/>
                  <a:gdLst>
                    <a:gd name="T0" fmla="*/ 4499 w 4500"/>
                    <a:gd name="T1" fmla="*/ 0 h 2727"/>
                    <a:gd name="T2" fmla="*/ 4499 w 4500"/>
                    <a:gd name="T3" fmla="*/ 0 h 2727"/>
                    <a:gd name="T4" fmla="*/ 0 w 4500"/>
                    <a:gd name="T5" fmla="*/ 0 h 2727"/>
                    <a:gd name="T6" fmla="*/ 0 w 4500"/>
                    <a:gd name="T7" fmla="*/ 2726 h 2727"/>
                    <a:gd name="T8" fmla="*/ 399 w 4500"/>
                    <a:gd name="T9" fmla="*/ 2726 h 2727"/>
                    <a:gd name="T10" fmla="*/ 399 w 4500"/>
                    <a:gd name="T11" fmla="*/ 2593 h 2727"/>
                    <a:gd name="T12" fmla="*/ 377 w 4500"/>
                    <a:gd name="T13" fmla="*/ 2504 h 2727"/>
                    <a:gd name="T14" fmla="*/ 311 w 4500"/>
                    <a:gd name="T15" fmla="*/ 2349 h 2727"/>
                    <a:gd name="T16" fmla="*/ 244 w 4500"/>
                    <a:gd name="T17" fmla="*/ 2105 h 2727"/>
                    <a:gd name="T18" fmla="*/ 244 w 4500"/>
                    <a:gd name="T19" fmla="*/ 2105 h 2727"/>
                    <a:gd name="T20" fmla="*/ 244 w 4500"/>
                    <a:gd name="T21" fmla="*/ 2105 h 2727"/>
                    <a:gd name="T22" fmla="*/ 244 w 4500"/>
                    <a:gd name="T23" fmla="*/ 2105 h 2727"/>
                    <a:gd name="T24" fmla="*/ 665 w 4500"/>
                    <a:gd name="T25" fmla="*/ 1773 h 2727"/>
                    <a:gd name="T26" fmla="*/ 1086 w 4500"/>
                    <a:gd name="T27" fmla="*/ 2128 h 2727"/>
                    <a:gd name="T28" fmla="*/ 1086 w 4500"/>
                    <a:gd name="T29" fmla="*/ 2128 h 2727"/>
                    <a:gd name="T30" fmla="*/ 997 w 4500"/>
                    <a:gd name="T31" fmla="*/ 2349 h 2727"/>
                    <a:gd name="T32" fmla="*/ 931 w 4500"/>
                    <a:gd name="T33" fmla="*/ 2481 h 2727"/>
                    <a:gd name="T34" fmla="*/ 908 w 4500"/>
                    <a:gd name="T35" fmla="*/ 2593 h 2727"/>
                    <a:gd name="T36" fmla="*/ 908 w 4500"/>
                    <a:gd name="T37" fmla="*/ 2593 h 2727"/>
                    <a:gd name="T38" fmla="*/ 908 w 4500"/>
                    <a:gd name="T39" fmla="*/ 2726 h 2727"/>
                    <a:gd name="T40" fmla="*/ 4499 w 4500"/>
                    <a:gd name="T41" fmla="*/ 2726 h 2727"/>
                    <a:gd name="T42" fmla="*/ 4499 w 4500"/>
                    <a:gd name="T43" fmla="*/ 0 h 2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500" h="2727">
                      <a:moveTo>
                        <a:pt x="4499" y="0"/>
                      </a:moveTo>
                      <a:lnTo>
                        <a:pt x="4499" y="0"/>
                      </a:ln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26"/>
                        <a:pt x="0" y="2726"/>
                        <a:pt x="0" y="2726"/>
                      </a:cubicBezTo>
                      <a:cubicBezTo>
                        <a:pt x="399" y="2726"/>
                        <a:pt x="399" y="2726"/>
                        <a:pt x="399" y="2726"/>
                      </a:cubicBezTo>
                      <a:cubicBezTo>
                        <a:pt x="399" y="2593"/>
                        <a:pt x="399" y="2593"/>
                        <a:pt x="399" y="2593"/>
                      </a:cubicBezTo>
                      <a:cubicBezTo>
                        <a:pt x="377" y="2504"/>
                        <a:pt x="377" y="2504"/>
                        <a:pt x="377" y="2504"/>
                      </a:cubicBezTo>
                      <a:cubicBezTo>
                        <a:pt x="355" y="2437"/>
                        <a:pt x="355" y="2416"/>
                        <a:pt x="311" y="2349"/>
                      </a:cubicBezTo>
                      <a:cubicBezTo>
                        <a:pt x="244" y="2282"/>
                        <a:pt x="222" y="2216"/>
                        <a:pt x="244" y="2105"/>
                      </a:cubicBezTo>
                      <a:lnTo>
                        <a:pt x="244" y="2105"/>
                      </a:lnTo>
                      <a:lnTo>
                        <a:pt x="244" y="2105"/>
                      </a:lnTo>
                      <a:lnTo>
                        <a:pt x="244" y="2105"/>
                      </a:lnTo>
                      <a:cubicBezTo>
                        <a:pt x="244" y="1906"/>
                        <a:pt x="443" y="1773"/>
                        <a:pt x="665" y="1773"/>
                      </a:cubicBezTo>
                      <a:cubicBezTo>
                        <a:pt x="886" y="1773"/>
                        <a:pt x="1086" y="1928"/>
                        <a:pt x="1086" y="2128"/>
                      </a:cubicBezTo>
                      <a:lnTo>
                        <a:pt x="1086" y="2128"/>
                      </a:lnTo>
                      <a:cubicBezTo>
                        <a:pt x="1086" y="2216"/>
                        <a:pt x="1064" y="2282"/>
                        <a:pt x="997" y="2349"/>
                      </a:cubicBezTo>
                      <a:cubicBezTo>
                        <a:pt x="975" y="2416"/>
                        <a:pt x="953" y="2437"/>
                        <a:pt x="931" y="2481"/>
                      </a:cubicBezTo>
                      <a:cubicBezTo>
                        <a:pt x="908" y="2593"/>
                        <a:pt x="908" y="2593"/>
                        <a:pt x="908" y="2593"/>
                      </a:cubicBezTo>
                      <a:lnTo>
                        <a:pt x="908" y="2593"/>
                      </a:lnTo>
                      <a:cubicBezTo>
                        <a:pt x="908" y="2726"/>
                        <a:pt x="908" y="2726"/>
                        <a:pt x="908" y="2726"/>
                      </a:cubicBezTo>
                      <a:cubicBezTo>
                        <a:pt x="4499" y="2726"/>
                        <a:pt x="4499" y="2726"/>
                        <a:pt x="4499" y="2726"/>
                      </a:cubicBezTo>
                      <a:lnTo>
                        <a:pt x="4499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121917" tIns="60958" rIns="121917" bIns="60958" anchor="ctr"/>
                <a:lstStyle/>
                <a:p>
                  <a:endParaRPr lang="en-US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1" name="Freeform 9">
                  <a:extLst>
                    <a:ext uri="{FF2B5EF4-FFF2-40B4-BE49-F238E27FC236}">
                      <a16:creationId xmlns:a16="http://schemas.microsoft.com/office/drawing/2014/main" id="{024E17F0-1057-4230-B4CD-F73105A3DB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84612" y="3377305"/>
                  <a:ext cx="852904" cy="805883"/>
                </a:xfrm>
                <a:custGeom>
                  <a:avLst/>
                  <a:gdLst>
                    <a:gd name="T0" fmla="*/ 2881 w 2882"/>
                    <a:gd name="T1" fmla="*/ 0 h 2727"/>
                    <a:gd name="T2" fmla="*/ 2881 w 2882"/>
                    <a:gd name="T3" fmla="*/ 0 h 2727"/>
                    <a:gd name="T4" fmla="*/ 22 w 2882"/>
                    <a:gd name="T5" fmla="*/ 0 h 2727"/>
                    <a:gd name="T6" fmla="*/ 598 w 2882"/>
                    <a:gd name="T7" fmla="*/ 2726 h 2727"/>
                    <a:gd name="T8" fmla="*/ 2881 w 2882"/>
                    <a:gd name="T9" fmla="*/ 2726 h 2727"/>
                    <a:gd name="T10" fmla="*/ 2881 w 2882"/>
                    <a:gd name="T11" fmla="*/ 0 h 2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882" h="2727">
                      <a:moveTo>
                        <a:pt x="2881" y="0"/>
                      </a:moveTo>
                      <a:lnTo>
                        <a:pt x="2881" y="0"/>
                      </a:ln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0" y="864"/>
                        <a:pt x="133" y="1773"/>
                        <a:pt x="598" y="2726"/>
                      </a:cubicBezTo>
                      <a:cubicBezTo>
                        <a:pt x="2881" y="2726"/>
                        <a:pt x="2881" y="2726"/>
                        <a:pt x="2881" y="2726"/>
                      </a:cubicBezTo>
                      <a:lnTo>
                        <a:pt x="2881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121917" tIns="60958" rIns="121917" bIns="60958" anchor="ctr"/>
                <a:lstStyle/>
                <a:p>
                  <a:endParaRPr lang="en-US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82" name="Freeform 15">
                  <a:extLst>
                    <a:ext uri="{FF2B5EF4-FFF2-40B4-BE49-F238E27FC236}">
                      <a16:creationId xmlns:a16="http://schemas.microsoft.com/office/drawing/2014/main" id="{55DDBE7A-E324-470F-B92B-9AE49D2D7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6671" y="3377305"/>
                  <a:ext cx="1161151" cy="805883"/>
                </a:xfrm>
                <a:custGeom>
                  <a:avLst/>
                  <a:gdLst>
                    <a:gd name="T0" fmla="*/ 1927 w 3923"/>
                    <a:gd name="T1" fmla="*/ 2459 h 2727"/>
                    <a:gd name="T2" fmla="*/ 1927 w 3923"/>
                    <a:gd name="T3" fmla="*/ 2459 h 2727"/>
                    <a:gd name="T4" fmla="*/ 1839 w 3923"/>
                    <a:gd name="T5" fmla="*/ 2305 h 2727"/>
                    <a:gd name="T6" fmla="*/ 1772 w 3923"/>
                    <a:gd name="T7" fmla="*/ 2061 h 2727"/>
                    <a:gd name="T8" fmla="*/ 1772 w 3923"/>
                    <a:gd name="T9" fmla="*/ 2061 h 2727"/>
                    <a:gd name="T10" fmla="*/ 1772 w 3923"/>
                    <a:gd name="T11" fmla="*/ 2039 h 2727"/>
                    <a:gd name="T12" fmla="*/ 1772 w 3923"/>
                    <a:gd name="T13" fmla="*/ 2039 h 2727"/>
                    <a:gd name="T14" fmla="*/ 2194 w 3923"/>
                    <a:gd name="T15" fmla="*/ 1707 h 2727"/>
                    <a:gd name="T16" fmla="*/ 2615 w 3923"/>
                    <a:gd name="T17" fmla="*/ 2083 h 2727"/>
                    <a:gd name="T18" fmla="*/ 2615 w 3923"/>
                    <a:gd name="T19" fmla="*/ 2083 h 2727"/>
                    <a:gd name="T20" fmla="*/ 2549 w 3923"/>
                    <a:gd name="T21" fmla="*/ 2305 h 2727"/>
                    <a:gd name="T22" fmla="*/ 2482 w 3923"/>
                    <a:gd name="T23" fmla="*/ 2437 h 2727"/>
                    <a:gd name="T24" fmla="*/ 2460 w 3923"/>
                    <a:gd name="T25" fmla="*/ 2526 h 2727"/>
                    <a:gd name="T26" fmla="*/ 2438 w 3923"/>
                    <a:gd name="T27" fmla="*/ 2526 h 2727"/>
                    <a:gd name="T28" fmla="*/ 2438 w 3923"/>
                    <a:gd name="T29" fmla="*/ 2726 h 2727"/>
                    <a:gd name="T30" fmla="*/ 3922 w 3923"/>
                    <a:gd name="T31" fmla="*/ 2726 h 2727"/>
                    <a:gd name="T32" fmla="*/ 2925 w 3923"/>
                    <a:gd name="T33" fmla="*/ 443 h 2727"/>
                    <a:gd name="T34" fmla="*/ 3014 w 3923"/>
                    <a:gd name="T35" fmla="*/ 0 h 2727"/>
                    <a:gd name="T36" fmla="*/ 0 w 3923"/>
                    <a:gd name="T37" fmla="*/ 0 h 2727"/>
                    <a:gd name="T38" fmla="*/ 0 w 3923"/>
                    <a:gd name="T39" fmla="*/ 466 h 2727"/>
                    <a:gd name="T40" fmla="*/ 177 w 3923"/>
                    <a:gd name="T41" fmla="*/ 466 h 2727"/>
                    <a:gd name="T42" fmla="*/ 266 w 3923"/>
                    <a:gd name="T43" fmla="*/ 443 h 2727"/>
                    <a:gd name="T44" fmla="*/ 399 w 3923"/>
                    <a:gd name="T45" fmla="*/ 354 h 2727"/>
                    <a:gd name="T46" fmla="*/ 642 w 3923"/>
                    <a:gd name="T47" fmla="*/ 288 h 2727"/>
                    <a:gd name="T48" fmla="*/ 665 w 3923"/>
                    <a:gd name="T49" fmla="*/ 288 h 2727"/>
                    <a:gd name="T50" fmla="*/ 665 w 3923"/>
                    <a:gd name="T51" fmla="*/ 288 h 2727"/>
                    <a:gd name="T52" fmla="*/ 665 w 3923"/>
                    <a:gd name="T53" fmla="*/ 288 h 2727"/>
                    <a:gd name="T54" fmla="*/ 996 w 3923"/>
                    <a:gd name="T55" fmla="*/ 710 h 2727"/>
                    <a:gd name="T56" fmla="*/ 620 w 3923"/>
                    <a:gd name="T57" fmla="*/ 1130 h 2727"/>
                    <a:gd name="T58" fmla="*/ 620 w 3923"/>
                    <a:gd name="T59" fmla="*/ 1130 h 2727"/>
                    <a:gd name="T60" fmla="*/ 399 w 3923"/>
                    <a:gd name="T61" fmla="*/ 1064 h 2727"/>
                    <a:gd name="T62" fmla="*/ 266 w 3923"/>
                    <a:gd name="T63" fmla="*/ 998 h 2727"/>
                    <a:gd name="T64" fmla="*/ 177 w 3923"/>
                    <a:gd name="T65" fmla="*/ 976 h 2727"/>
                    <a:gd name="T66" fmla="*/ 177 w 3923"/>
                    <a:gd name="T67" fmla="*/ 953 h 2727"/>
                    <a:gd name="T68" fmla="*/ 0 w 3923"/>
                    <a:gd name="T69" fmla="*/ 953 h 2727"/>
                    <a:gd name="T70" fmla="*/ 0 w 3923"/>
                    <a:gd name="T71" fmla="*/ 2726 h 2727"/>
                    <a:gd name="T72" fmla="*/ 1949 w 3923"/>
                    <a:gd name="T73" fmla="*/ 2726 h 2727"/>
                    <a:gd name="T74" fmla="*/ 1949 w 3923"/>
                    <a:gd name="T75" fmla="*/ 2526 h 2727"/>
                    <a:gd name="T76" fmla="*/ 1927 w 3923"/>
                    <a:gd name="T77" fmla="*/ 2459 h 2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3923" h="2727">
                      <a:moveTo>
                        <a:pt x="1927" y="2459"/>
                      </a:moveTo>
                      <a:lnTo>
                        <a:pt x="1927" y="2459"/>
                      </a:lnTo>
                      <a:cubicBezTo>
                        <a:pt x="1905" y="2394"/>
                        <a:pt x="1883" y="2371"/>
                        <a:pt x="1839" y="2305"/>
                      </a:cubicBezTo>
                      <a:cubicBezTo>
                        <a:pt x="1794" y="2238"/>
                        <a:pt x="1772" y="2150"/>
                        <a:pt x="1772" y="2061"/>
                      </a:cubicBezTo>
                      <a:lnTo>
                        <a:pt x="1772" y="2061"/>
                      </a:lnTo>
                      <a:cubicBezTo>
                        <a:pt x="1772" y="2039"/>
                        <a:pt x="1772" y="2039"/>
                        <a:pt x="1772" y="2039"/>
                      </a:cubicBezTo>
                      <a:lnTo>
                        <a:pt x="1772" y="2039"/>
                      </a:lnTo>
                      <a:cubicBezTo>
                        <a:pt x="1794" y="1862"/>
                        <a:pt x="1972" y="1707"/>
                        <a:pt x="2194" y="1707"/>
                      </a:cubicBezTo>
                      <a:cubicBezTo>
                        <a:pt x="2438" y="1707"/>
                        <a:pt x="2615" y="1884"/>
                        <a:pt x="2615" y="2083"/>
                      </a:cubicBezTo>
                      <a:lnTo>
                        <a:pt x="2615" y="2083"/>
                      </a:lnTo>
                      <a:cubicBezTo>
                        <a:pt x="2615" y="2172"/>
                        <a:pt x="2592" y="2238"/>
                        <a:pt x="2549" y="2305"/>
                      </a:cubicBezTo>
                      <a:cubicBezTo>
                        <a:pt x="2504" y="2349"/>
                        <a:pt x="2482" y="2394"/>
                        <a:pt x="2482" y="2437"/>
                      </a:cubicBezTo>
                      <a:cubicBezTo>
                        <a:pt x="2460" y="2526"/>
                        <a:pt x="2460" y="2526"/>
                        <a:pt x="2460" y="2526"/>
                      </a:cubicBezTo>
                      <a:cubicBezTo>
                        <a:pt x="2438" y="2526"/>
                        <a:pt x="2438" y="2526"/>
                        <a:pt x="2438" y="2526"/>
                      </a:cubicBezTo>
                      <a:cubicBezTo>
                        <a:pt x="2438" y="2726"/>
                        <a:pt x="2438" y="2726"/>
                        <a:pt x="2438" y="2726"/>
                      </a:cubicBezTo>
                      <a:cubicBezTo>
                        <a:pt x="3922" y="2726"/>
                        <a:pt x="3922" y="2726"/>
                        <a:pt x="3922" y="2726"/>
                      </a:cubicBezTo>
                      <a:cubicBezTo>
                        <a:pt x="3922" y="2726"/>
                        <a:pt x="2947" y="1064"/>
                        <a:pt x="2925" y="443"/>
                      </a:cubicBezTo>
                      <a:cubicBezTo>
                        <a:pt x="2925" y="332"/>
                        <a:pt x="2970" y="288"/>
                        <a:pt x="301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66"/>
                        <a:pt x="0" y="466"/>
                        <a:pt x="0" y="466"/>
                      </a:cubicBezTo>
                      <a:cubicBezTo>
                        <a:pt x="177" y="466"/>
                        <a:pt x="177" y="466"/>
                        <a:pt x="177" y="466"/>
                      </a:cubicBezTo>
                      <a:cubicBezTo>
                        <a:pt x="266" y="443"/>
                        <a:pt x="266" y="443"/>
                        <a:pt x="266" y="443"/>
                      </a:cubicBezTo>
                      <a:cubicBezTo>
                        <a:pt x="310" y="421"/>
                        <a:pt x="332" y="399"/>
                        <a:pt x="399" y="354"/>
                      </a:cubicBezTo>
                      <a:cubicBezTo>
                        <a:pt x="465" y="311"/>
                        <a:pt x="553" y="288"/>
                        <a:pt x="642" y="288"/>
                      </a:cubicBezTo>
                      <a:cubicBezTo>
                        <a:pt x="665" y="288"/>
                        <a:pt x="665" y="288"/>
                        <a:pt x="665" y="288"/>
                      </a:cubicBezTo>
                      <a:lnTo>
                        <a:pt x="665" y="288"/>
                      </a:lnTo>
                      <a:lnTo>
                        <a:pt x="665" y="288"/>
                      </a:lnTo>
                      <a:cubicBezTo>
                        <a:pt x="842" y="311"/>
                        <a:pt x="996" y="488"/>
                        <a:pt x="996" y="710"/>
                      </a:cubicBezTo>
                      <a:cubicBezTo>
                        <a:pt x="996" y="953"/>
                        <a:pt x="819" y="1130"/>
                        <a:pt x="620" y="1130"/>
                      </a:cubicBezTo>
                      <a:lnTo>
                        <a:pt x="620" y="1130"/>
                      </a:lnTo>
                      <a:cubicBezTo>
                        <a:pt x="553" y="1130"/>
                        <a:pt x="465" y="1108"/>
                        <a:pt x="399" y="1064"/>
                      </a:cubicBezTo>
                      <a:cubicBezTo>
                        <a:pt x="354" y="1020"/>
                        <a:pt x="332" y="998"/>
                        <a:pt x="266" y="998"/>
                      </a:cubicBezTo>
                      <a:cubicBezTo>
                        <a:pt x="177" y="976"/>
                        <a:pt x="177" y="976"/>
                        <a:pt x="177" y="976"/>
                      </a:cubicBezTo>
                      <a:cubicBezTo>
                        <a:pt x="177" y="953"/>
                        <a:pt x="177" y="953"/>
                        <a:pt x="177" y="953"/>
                      </a:cubicBezTo>
                      <a:cubicBezTo>
                        <a:pt x="0" y="953"/>
                        <a:pt x="0" y="953"/>
                        <a:pt x="0" y="953"/>
                      </a:cubicBezTo>
                      <a:cubicBezTo>
                        <a:pt x="0" y="2726"/>
                        <a:pt x="0" y="2726"/>
                        <a:pt x="0" y="2726"/>
                      </a:cubicBezTo>
                      <a:cubicBezTo>
                        <a:pt x="1949" y="2726"/>
                        <a:pt x="1949" y="2726"/>
                        <a:pt x="1949" y="2726"/>
                      </a:cubicBezTo>
                      <a:cubicBezTo>
                        <a:pt x="1949" y="2526"/>
                        <a:pt x="1949" y="2526"/>
                        <a:pt x="1949" y="2526"/>
                      </a:cubicBezTo>
                      <a:lnTo>
                        <a:pt x="1927" y="2459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121917" tIns="60958" rIns="121917" bIns="60958" anchor="ctr"/>
                <a:lstStyle/>
                <a:p>
                  <a:endParaRPr lang="en-US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20FAA04-F742-4263-81BB-F8CD16F28EBA}"/>
                  </a:ext>
                </a:extLst>
              </p:cNvPr>
              <p:cNvGrpSpPr/>
              <p:nvPr/>
            </p:nvGrpSpPr>
            <p:grpSpPr>
              <a:xfrm>
                <a:off x="3007624" y="4876393"/>
                <a:ext cx="6732664" cy="1611766"/>
                <a:chOff x="1504203" y="2438196"/>
                <a:chExt cx="3367209" cy="805883"/>
              </a:xfrm>
              <a:grpFill/>
            </p:grpSpPr>
            <p:sp>
              <p:nvSpPr>
                <p:cNvPr id="77" name="Freeform 3">
                  <a:extLst>
                    <a:ext uri="{FF2B5EF4-FFF2-40B4-BE49-F238E27FC236}">
                      <a16:creationId xmlns:a16="http://schemas.microsoft.com/office/drawing/2014/main" id="{297A272E-B4B0-4C8A-8B47-7BA52F5221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46671" y="2438196"/>
                  <a:ext cx="924741" cy="805883"/>
                </a:xfrm>
                <a:custGeom>
                  <a:avLst/>
                  <a:gdLst>
                    <a:gd name="T0" fmla="*/ 2393 w 3125"/>
                    <a:gd name="T1" fmla="*/ 0 h 2727"/>
                    <a:gd name="T2" fmla="*/ 2393 w 3125"/>
                    <a:gd name="T3" fmla="*/ 0 h 2727"/>
                    <a:gd name="T4" fmla="*/ 0 w 3125"/>
                    <a:gd name="T5" fmla="*/ 0 h 2727"/>
                    <a:gd name="T6" fmla="*/ 0 w 3125"/>
                    <a:gd name="T7" fmla="*/ 2726 h 2727"/>
                    <a:gd name="T8" fmla="*/ 399 w 3125"/>
                    <a:gd name="T9" fmla="*/ 2726 h 2727"/>
                    <a:gd name="T10" fmla="*/ 399 w 3125"/>
                    <a:gd name="T11" fmla="*/ 2637 h 2727"/>
                    <a:gd name="T12" fmla="*/ 376 w 3125"/>
                    <a:gd name="T13" fmla="*/ 2571 h 2727"/>
                    <a:gd name="T14" fmla="*/ 310 w 3125"/>
                    <a:gd name="T15" fmla="*/ 2415 h 2727"/>
                    <a:gd name="T16" fmla="*/ 244 w 3125"/>
                    <a:gd name="T17" fmla="*/ 2171 h 2727"/>
                    <a:gd name="T18" fmla="*/ 244 w 3125"/>
                    <a:gd name="T19" fmla="*/ 2171 h 2727"/>
                    <a:gd name="T20" fmla="*/ 244 w 3125"/>
                    <a:gd name="T21" fmla="*/ 2149 h 2727"/>
                    <a:gd name="T22" fmla="*/ 244 w 3125"/>
                    <a:gd name="T23" fmla="*/ 2149 h 2727"/>
                    <a:gd name="T24" fmla="*/ 665 w 3125"/>
                    <a:gd name="T25" fmla="*/ 1817 h 2727"/>
                    <a:gd name="T26" fmla="*/ 1085 w 3125"/>
                    <a:gd name="T27" fmla="*/ 2194 h 2727"/>
                    <a:gd name="T28" fmla="*/ 1085 w 3125"/>
                    <a:gd name="T29" fmla="*/ 2194 h 2727"/>
                    <a:gd name="T30" fmla="*/ 1019 w 3125"/>
                    <a:gd name="T31" fmla="*/ 2415 h 2727"/>
                    <a:gd name="T32" fmla="*/ 931 w 3125"/>
                    <a:gd name="T33" fmla="*/ 2549 h 2727"/>
                    <a:gd name="T34" fmla="*/ 908 w 3125"/>
                    <a:gd name="T35" fmla="*/ 2637 h 2727"/>
                    <a:gd name="T36" fmla="*/ 908 w 3125"/>
                    <a:gd name="T37" fmla="*/ 2637 h 2727"/>
                    <a:gd name="T38" fmla="*/ 908 w 3125"/>
                    <a:gd name="T39" fmla="*/ 2726 h 2727"/>
                    <a:gd name="T40" fmla="*/ 3080 w 3125"/>
                    <a:gd name="T41" fmla="*/ 2726 h 2727"/>
                    <a:gd name="T42" fmla="*/ 2393 w 3125"/>
                    <a:gd name="T43" fmla="*/ 0 h 2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125" h="2727">
                      <a:moveTo>
                        <a:pt x="2393" y="0"/>
                      </a:moveTo>
                      <a:lnTo>
                        <a:pt x="2393" y="0"/>
                      </a:ln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26"/>
                        <a:pt x="0" y="2726"/>
                        <a:pt x="0" y="2726"/>
                      </a:cubicBezTo>
                      <a:cubicBezTo>
                        <a:pt x="399" y="2726"/>
                        <a:pt x="399" y="2726"/>
                        <a:pt x="399" y="2726"/>
                      </a:cubicBezTo>
                      <a:cubicBezTo>
                        <a:pt x="399" y="2637"/>
                        <a:pt x="399" y="2637"/>
                        <a:pt x="399" y="2637"/>
                      </a:cubicBezTo>
                      <a:cubicBezTo>
                        <a:pt x="376" y="2571"/>
                        <a:pt x="376" y="2571"/>
                        <a:pt x="376" y="2571"/>
                      </a:cubicBezTo>
                      <a:cubicBezTo>
                        <a:pt x="376" y="2504"/>
                        <a:pt x="354" y="2482"/>
                        <a:pt x="310" y="2415"/>
                      </a:cubicBezTo>
                      <a:cubicBezTo>
                        <a:pt x="244" y="2349"/>
                        <a:pt x="244" y="2260"/>
                        <a:pt x="244" y="2171"/>
                      </a:cubicBezTo>
                      <a:lnTo>
                        <a:pt x="244" y="2171"/>
                      </a:lnTo>
                      <a:cubicBezTo>
                        <a:pt x="244" y="2149"/>
                        <a:pt x="244" y="2149"/>
                        <a:pt x="244" y="2149"/>
                      </a:cubicBezTo>
                      <a:lnTo>
                        <a:pt x="244" y="2149"/>
                      </a:lnTo>
                      <a:cubicBezTo>
                        <a:pt x="266" y="1972"/>
                        <a:pt x="443" y="1817"/>
                        <a:pt x="665" y="1817"/>
                      </a:cubicBezTo>
                      <a:cubicBezTo>
                        <a:pt x="886" y="1817"/>
                        <a:pt x="1085" y="1994"/>
                        <a:pt x="1085" y="2194"/>
                      </a:cubicBezTo>
                      <a:lnTo>
                        <a:pt x="1085" y="2194"/>
                      </a:lnTo>
                      <a:cubicBezTo>
                        <a:pt x="1085" y="2282"/>
                        <a:pt x="1063" y="2349"/>
                        <a:pt x="1019" y="2415"/>
                      </a:cubicBezTo>
                      <a:cubicBezTo>
                        <a:pt x="975" y="2460"/>
                        <a:pt x="953" y="2504"/>
                        <a:pt x="931" y="2549"/>
                      </a:cubicBezTo>
                      <a:cubicBezTo>
                        <a:pt x="908" y="2637"/>
                        <a:pt x="908" y="2637"/>
                        <a:pt x="908" y="2637"/>
                      </a:cubicBezTo>
                      <a:lnTo>
                        <a:pt x="908" y="2637"/>
                      </a:lnTo>
                      <a:cubicBezTo>
                        <a:pt x="908" y="2726"/>
                        <a:pt x="908" y="2726"/>
                        <a:pt x="908" y="2726"/>
                      </a:cubicBezTo>
                      <a:cubicBezTo>
                        <a:pt x="3080" y="2726"/>
                        <a:pt x="3080" y="2726"/>
                        <a:pt x="3080" y="2726"/>
                      </a:cubicBezTo>
                      <a:cubicBezTo>
                        <a:pt x="3124" y="2017"/>
                        <a:pt x="3036" y="997"/>
                        <a:pt x="2393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121917" tIns="60958" rIns="121917" bIns="60958" anchor="ctr"/>
                <a:lstStyle/>
                <a:p>
                  <a:endParaRPr lang="en-US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8" name="Freeform 7">
                  <a:extLst>
                    <a:ext uri="{FF2B5EF4-FFF2-40B4-BE49-F238E27FC236}">
                      <a16:creationId xmlns:a16="http://schemas.microsoft.com/office/drawing/2014/main" id="{4299C3C6-A137-4948-B045-C52E0CF76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75967" y="2438196"/>
                  <a:ext cx="1330949" cy="805883"/>
                </a:xfrm>
                <a:custGeom>
                  <a:avLst/>
                  <a:gdLst>
                    <a:gd name="T0" fmla="*/ 0 w 4500"/>
                    <a:gd name="T1" fmla="*/ 0 h 2727"/>
                    <a:gd name="T2" fmla="*/ 0 w 4500"/>
                    <a:gd name="T3" fmla="*/ 0 h 2727"/>
                    <a:gd name="T4" fmla="*/ 0 w 4500"/>
                    <a:gd name="T5" fmla="*/ 2726 h 2727"/>
                    <a:gd name="T6" fmla="*/ 3479 w 4500"/>
                    <a:gd name="T7" fmla="*/ 2726 h 2727"/>
                    <a:gd name="T8" fmla="*/ 3479 w 4500"/>
                    <a:gd name="T9" fmla="*/ 2460 h 2727"/>
                    <a:gd name="T10" fmla="*/ 3457 w 4500"/>
                    <a:gd name="T11" fmla="*/ 2371 h 2727"/>
                    <a:gd name="T12" fmla="*/ 3391 w 4500"/>
                    <a:gd name="T13" fmla="*/ 2238 h 2727"/>
                    <a:gd name="T14" fmla="*/ 3324 w 4500"/>
                    <a:gd name="T15" fmla="*/ 1972 h 2727"/>
                    <a:gd name="T16" fmla="*/ 3324 w 4500"/>
                    <a:gd name="T17" fmla="*/ 1972 h 2727"/>
                    <a:gd name="T18" fmla="*/ 3324 w 4500"/>
                    <a:gd name="T19" fmla="*/ 1972 h 2727"/>
                    <a:gd name="T20" fmla="*/ 3324 w 4500"/>
                    <a:gd name="T21" fmla="*/ 1972 h 2727"/>
                    <a:gd name="T22" fmla="*/ 3745 w 4500"/>
                    <a:gd name="T23" fmla="*/ 1640 h 2727"/>
                    <a:gd name="T24" fmla="*/ 4166 w 4500"/>
                    <a:gd name="T25" fmla="*/ 1994 h 2727"/>
                    <a:gd name="T26" fmla="*/ 4166 w 4500"/>
                    <a:gd name="T27" fmla="*/ 1994 h 2727"/>
                    <a:gd name="T28" fmla="*/ 4100 w 4500"/>
                    <a:gd name="T29" fmla="*/ 2238 h 2727"/>
                    <a:gd name="T30" fmla="*/ 4011 w 4500"/>
                    <a:gd name="T31" fmla="*/ 2349 h 2727"/>
                    <a:gd name="T32" fmla="*/ 3989 w 4500"/>
                    <a:gd name="T33" fmla="*/ 2460 h 2727"/>
                    <a:gd name="T34" fmla="*/ 3989 w 4500"/>
                    <a:gd name="T35" fmla="*/ 2460 h 2727"/>
                    <a:gd name="T36" fmla="*/ 3989 w 4500"/>
                    <a:gd name="T37" fmla="*/ 2726 h 2727"/>
                    <a:gd name="T38" fmla="*/ 4499 w 4500"/>
                    <a:gd name="T39" fmla="*/ 2726 h 2727"/>
                    <a:gd name="T40" fmla="*/ 4499 w 4500"/>
                    <a:gd name="T41" fmla="*/ 0 h 2727"/>
                    <a:gd name="T42" fmla="*/ 0 w 4500"/>
                    <a:gd name="T43" fmla="*/ 0 h 2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4500" h="2727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2726"/>
                        <a:pt x="0" y="2726"/>
                        <a:pt x="0" y="2726"/>
                      </a:cubicBezTo>
                      <a:cubicBezTo>
                        <a:pt x="3479" y="2726"/>
                        <a:pt x="3479" y="2726"/>
                        <a:pt x="3479" y="2726"/>
                      </a:cubicBezTo>
                      <a:cubicBezTo>
                        <a:pt x="3479" y="2460"/>
                        <a:pt x="3479" y="2460"/>
                        <a:pt x="3479" y="2460"/>
                      </a:cubicBezTo>
                      <a:cubicBezTo>
                        <a:pt x="3457" y="2371"/>
                        <a:pt x="3457" y="2371"/>
                        <a:pt x="3457" y="2371"/>
                      </a:cubicBezTo>
                      <a:cubicBezTo>
                        <a:pt x="3435" y="2305"/>
                        <a:pt x="3435" y="2282"/>
                        <a:pt x="3391" y="2238"/>
                      </a:cubicBezTo>
                      <a:cubicBezTo>
                        <a:pt x="3324" y="2149"/>
                        <a:pt x="3302" y="2083"/>
                        <a:pt x="3324" y="1972"/>
                      </a:cubicBezTo>
                      <a:lnTo>
                        <a:pt x="3324" y="1972"/>
                      </a:lnTo>
                      <a:lnTo>
                        <a:pt x="3324" y="1972"/>
                      </a:lnTo>
                      <a:lnTo>
                        <a:pt x="3324" y="1972"/>
                      </a:lnTo>
                      <a:cubicBezTo>
                        <a:pt x="3347" y="1795"/>
                        <a:pt x="3524" y="1640"/>
                        <a:pt x="3745" y="1640"/>
                      </a:cubicBezTo>
                      <a:cubicBezTo>
                        <a:pt x="3967" y="1640"/>
                        <a:pt x="4166" y="1795"/>
                        <a:pt x="4166" y="1994"/>
                      </a:cubicBezTo>
                      <a:lnTo>
                        <a:pt x="4166" y="1994"/>
                      </a:lnTo>
                      <a:cubicBezTo>
                        <a:pt x="4166" y="2083"/>
                        <a:pt x="4144" y="2171"/>
                        <a:pt x="4100" y="2238"/>
                      </a:cubicBezTo>
                      <a:cubicBezTo>
                        <a:pt x="4056" y="2282"/>
                        <a:pt x="4034" y="2305"/>
                        <a:pt x="4011" y="2349"/>
                      </a:cubicBezTo>
                      <a:cubicBezTo>
                        <a:pt x="3989" y="2460"/>
                        <a:pt x="3989" y="2460"/>
                        <a:pt x="3989" y="2460"/>
                      </a:cubicBezTo>
                      <a:lnTo>
                        <a:pt x="3989" y="2460"/>
                      </a:lnTo>
                      <a:cubicBezTo>
                        <a:pt x="3989" y="2726"/>
                        <a:pt x="3989" y="2726"/>
                        <a:pt x="3989" y="2726"/>
                      </a:cubicBezTo>
                      <a:cubicBezTo>
                        <a:pt x="4499" y="2726"/>
                        <a:pt x="4499" y="2726"/>
                        <a:pt x="4499" y="2726"/>
                      </a:cubicBezTo>
                      <a:cubicBezTo>
                        <a:pt x="4499" y="0"/>
                        <a:pt x="4499" y="0"/>
                        <a:pt x="4499" y="0"/>
                      </a:cubicBezTo>
                      <a:lnTo>
                        <a:pt x="0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121917" tIns="60958" rIns="121917" bIns="60958" anchor="ctr"/>
                <a:lstStyle/>
                <a:p>
                  <a:endParaRPr lang="en-US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  <p:sp>
              <p:nvSpPr>
                <p:cNvPr id="79" name="Freeform 16">
                  <a:extLst>
                    <a:ext uri="{FF2B5EF4-FFF2-40B4-BE49-F238E27FC236}">
                      <a16:creationId xmlns:a16="http://schemas.microsoft.com/office/drawing/2014/main" id="{2B129C25-D48F-47CD-B28D-AA8A2DE371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203" y="2438196"/>
                  <a:ext cx="832006" cy="805883"/>
                </a:xfrm>
                <a:custGeom>
                  <a:avLst/>
                  <a:gdLst>
                    <a:gd name="T0" fmla="*/ 2814 w 2815"/>
                    <a:gd name="T1" fmla="*/ 0 h 2727"/>
                    <a:gd name="T2" fmla="*/ 2814 w 2815"/>
                    <a:gd name="T3" fmla="*/ 0 h 2727"/>
                    <a:gd name="T4" fmla="*/ 997 w 2815"/>
                    <a:gd name="T5" fmla="*/ 0 h 2727"/>
                    <a:gd name="T6" fmla="*/ 620 w 2815"/>
                    <a:gd name="T7" fmla="*/ 642 h 2727"/>
                    <a:gd name="T8" fmla="*/ 0 w 2815"/>
                    <a:gd name="T9" fmla="*/ 2726 h 2727"/>
                    <a:gd name="T10" fmla="*/ 1706 w 2815"/>
                    <a:gd name="T11" fmla="*/ 2726 h 2727"/>
                    <a:gd name="T12" fmla="*/ 1706 w 2815"/>
                    <a:gd name="T13" fmla="*/ 2460 h 2727"/>
                    <a:gd name="T14" fmla="*/ 1684 w 2815"/>
                    <a:gd name="T15" fmla="*/ 2371 h 2727"/>
                    <a:gd name="T16" fmla="*/ 1596 w 2815"/>
                    <a:gd name="T17" fmla="*/ 2238 h 2727"/>
                    <a:gd name="T18" fmla="*/ 1529 w 2815"/>
                    <a:gd name="T19" fmla="*/ 1994 h 2727"/>
                    <a:gd name="T20" fmla="*/ 1529 w 2815"/>
                    <a:gd name="T21" fmla="*/ 1972 h 2727"/>
                    <a:gd name="T22" fmla="*/ 1529 w 2815"/>
                    <a:gd name="T23" fmla="*/ 1972 h 2727"/>
                    <a:gd name="T24" fmla="*/ 1529 w 2815"/>
                    <a:gd name="T25" fmla="*/ 1972 h 2727"/>
                    <a:gd name="T26" fmla="*/ 1950 w 2815"/>
                    <a:gd name="T27" fmla="*/ 1640 h 2727"/>
                    <a:gd name="T28" fmla="*/ 2371 w 2815"/>
                    <a:gd name="T29" fmla="*/ 2017 h 2727"/>
                    <a:gd name="T30" fmla="*/ 2371 w 2815"/>
                    <a:gd name="T31" fmla="*/ 2017 h 2727"/>
                    <a:gd name="T32" fmla="*/ 2305 w 2815"/>
                    <a:gd name="T33" fmla="*/ 2238 h 2727"/>
                    <a:gd name="T34" fmla="*/ 2238 w 2815"/>
                    <a:gd name="T35" fmla="*/ 2371 h 2727"/>
                    <a:gd name="T36" fmla="*/ 2216 w 2815"/>
                    <a:gd name="T37" fmla="*/ 2460 h 2727"/>
                    <a:gd name="T38" fmla="*/ 2216 w 2815"/>
                    <a:gd name="T39" fmla="*/ 2460 h 2727"/>
                    <a:gd name="T40" fmla="*/ 2216 w 2815"/>
                    <a:gd name="T41" fmla="*/ 2726 h 2727"/>
                    <a:gd name="T42" fmla="*/ 2814 w 2815"/>
                    <a:gd name="T43" fmla="*/ 2726 h 2727"/>
                    <a:gd name="T44" fmla="*/ 2814 w 2815"/>
                    <a:gd name="T45" fmla="*/ 0 h 27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815" h="2727">
                      <a:moveTo>
                        <a:pt x="2814" y="0"/>
                      </a:moveTo>
                      <a:lnTo>
                        <a:pt x="2814" y="0"/>
                      </a:lnTo>
                      <a:cubicBezTo>
                        <a:pt x="997" y="0"/>
                        <a:pt x="997" y="0"/>
                        <a:pt x="997" y="0"/>
                      </a:cubicBezTo>
                      <a:cubicBezTo>
                        <a:pt x="842" y="221"/>
                        <a:pt x="730" y="443"/>
                        <a:pt x="620" y="642"/>
                      </a:cubicBezTo>
                      <a:cubicBezTo>
                        <a:pt x="332" y="1241"/>
                        <a:pt x="88" y="1928"/>
                        <a:pt x="0" y="2726"/>
                      </a:cubicBezTo>
                      <a:cubicBezTo>
                        <a:pt x="1706" y="2726"/>
                        <a:pt x="1706" y="2726"/>
                        <a:pt x="1706" y="2726"/>
                      </a:cubicBezTo>
                      <a:cubicBezTo>
                        <a:pt x="1706" y="2460"/>
                        <a:pt x="1706" y="2460"/>
                        <a:pt x="1706" y="2460"/>
                      </a:cubicBezTo>
                      <a:cubicBezTo>
                        <a:pt x="1684" y="2371"/>
                        <a:pt x="1684" y="2371"/>
                        <a:pt x="1684" y="2371"/>
                      </a:cubicBezTo>
                      <a:cubicBezTo>
                        <a:pt x="1662" y="2327"/>
                        <a:pt x="1639" y="2305"/>
                        <a:pt x="1596" y="2238"/>
                      </a:cubicBezTo>
                      <a:cubicBezTo>
                        <a:pt x="1551" y="2171"/>
                        <a:pt x="1529" y="2083"/>
                        <a:pt x="1529" y="1994"/>
                      </a:cubicBezTo>
                      <a:cubicBezTo>
                        <a:pt x="1529" y="1972"/>
                        <a:pt x="1529" y="1972"/>
                        <a:pt x="1529" y="1972"/>
                      </a:cubicBezTo>
                      <a:lnTo>
                        <a:pt x="1529" y="1972"/>
                      </a:lnTo>
                      <a:lnTo>
                        <a:pt x="1529" y="1972"/>
                      </a:lnTo>
                      <a:cubicBezTo>
                        <a:pt x="1551" y="1795"/>
                        <a:pt x="1729" y="1640"/>
                        <a:pt x="1950" y="1640"/>
                      </a:cubicBezTo>
                      <a:cubicBezTo>
                        <a:pt x="2194" y="1640"/>
                        <a:pt x="2371" y="1817"/>
                        <a:pt x="2371" y="2017"/>
                      </a:cubicBezTo>
                      <a:lnTo>
                        <a:pt x="2371" y="2017"/>
                      </a:lnTo>
                      <a:cubicBezTo>
                        <a:pt x="2371" y="2083"/>
                        <a:pt x="2349" y="2171"/>
                        <a:pt x="2305" y="2238"/>
                      </a:cubicBezTo>
                      <a:cubicBezTo>
                        <a:pt x="2261" y="2282"/>
                        <a:pt x="2261" y="2305"/>
                        <a:pt x="2238" y="2371"/>
                      </a:cubicBezTo>
                      <a:cubicBezTo>
                        <a:pt x="2216" y="2460"/>
                        <a:pt x="2216" y="2460"/>
                        <a:pt x="2216" y="2460"/>
                      </a:cubicBezTo>
                      <a:lnTo>
                        <a:pt x="2216" y="2460"/>
                      </a:lnTo>
                      <a:cubicBezTo>
                        <a:pt x="2216" y="2726"/>
                        <a:pt x="2216" y="2726"/>
                        <a:pt x="2216" y="2726"/>
                      </a:cubicBezTo>
                      <a:cubicBezTo>
                        <a:pt x="2814" y="2726"/>
                        <a:pt x="2814" y="2726"/>
                        <a:pt x="2814" y="2726"/>
                      </a:cubicBezTo>
                      <a:lnTo>
                        <a:pt x="2814" y="0"/>
                      </a:ln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wrap="none" lIns="121917" tIns="60958" rIns="121917" bIns="60958" anchor="ctr"/>
                <a:lstStyle/>
                <a:p>
                  <a:endParaRPr lang="en-US" dirty="0">
                    <a:latin typeface="Helvetica" panose="020B0604020202020204" pitchFamily="34" charset="0"/>
                    <a:cs typeface="Helvetica" panose="020B0604020202020204" pitchFamily="34" charset="0"/>
                  </a:endParaRPr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3E4136-DC61-4916-894E-538219B58166}"/>
                </a:ext>
              </a:extLst>
            </p:cNvPr>
            <p:cNvSpPr txBox="1"/>
            <p:nvPr/>
          </p:nvSpPr>
          <p:spPr>
            <a:xfrm>
              <a:off x="1136989" y="1393179"/>
              <a:ext cx="6033527" cy="2610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i="0" dirty="0">
                  <a:solidFill>
                    <a:srgbClr val="202124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“Research is formalized curiosity. It is poking and prying with a purpose.”</a:t>
              </a:r>
              <a:endParaRPr lang="en-US" sz="2800" b="1" i="0" dirty="0">
                <a:solidFill>
                  <a:srgbClr val="202124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2800" b="1" i="0" dirty="0">
                  <a:solidFill>
                    <a:srgbClr val="202124"/>
                  </a:solidFill>
                  <a:effectLst/>
                  <a:latin typeface="Helvetica" panose="020B0604020202020204" pitchFamily="34" charset="0"/>
                  <a:cs typeface="Helvetica" panose="020B0604020202020204" pitchFamily="34" charset="0"/>
                </a:rPr>
                <a:t>Zora Neale Hurston</a:t>
              </a:r>
            </a:p>
            <a:p>
              <a:pPr>
                <a:lnSpc>
                  <a:spcPct val="150000"/>
                </a:lnSpc>
              </a:pPr>
              <a:endParaRPr lang="en-US" sz="2800" dirty="0"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96786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4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تعریف مسئله-بهینه‌سازی استوار برنامه‌ریزی خطی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34A9D-73A7-457D-8902-EE833D637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67" y="1526560"/>
            <a:ext cx="20193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FD6FE5-1466-4335-BBA8-513637F3B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027" y="1550373"/>
            <a:ext cx="2352675" cy="904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B30368-B65A-43D5-967E-EB5046319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50" y="1588473"/>
            <a:ext cx="2419350" cy="8096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331AFE4-7E91-4D0E-8909-58C7711B28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889" y="2797651"/>
            <a:ext cx="3201644" cy="8572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6DED5C-C82C-4B95-97BB-821749F1F7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3376" y="2750920"/>
            <a:ext cx="3949148" cy="10287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33A861-0C2E-4F39-8BA6-79E2720C71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2878" y="4360371"/>
            <a:ext cx="4924425" cy="99060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D0BD425-3B89-41FF-A0AD-6944F6F74EFF}"/>
              </a:ext>
            </a:extLst>
          </p:cNvPr>
          <p:cNvCxnSpPr>
            <a:cxnSpLocks/>
          </p:cNvCxnSpPr>
          <p:nvPr/>
        </p:nvCxnSpPr>
        <p:spPr>
          <a:xfrm>
            <a:off x="3677947" y="2002810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208A72A-4A98-4206-98A0-9BC86E47DDF0}"/>
              </a:ext>
            </a:extLst>
          </p:cNvPr>
          <p:cNvCxnSpPr>
            <a:cxnSpLocks/>
          </p:cNvCxnSpPr>
          <p:nvPr/>
        </p:nvCxnSpPr>
        <p:spPr>
          <a:xfrm>
            <a:off x="7418788" y="2002810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A493C4B-D6D9-4D8A-864B-D0EEF2D41242}"/>
              </a:ext>
            </a:extLst>
          </p:cNvPr>
          <p:cNvCxnSpPr>
            <a:cxnSpLocks/>
          </p:cNvCxnSpPr>
          <p:nvPr/>
        </p:nvCxnSpPr>
        <p:spPr>
          <a:xfrm rot="5400000">
            <a:off x="9659644" y="2610855"/>
            <a:ext cx="607320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82D4BF7-BA4D-4387-8110-CB9CD6D5A5DF}"/>
              </a:ext>
            </a:extLst>
          </p:cNvPr>
          <p:cNvCxnSpPr>
            <a:cxnSpLocks/>
          </p:cNvCxnSpPr>
          <p:nvPr/>
        </p:nvCxnSpPr>
        <p:spPr>
          <a:xfrm rot="10800000">
            <a:off x="5822142" y="3227271"/>
            <a:ext cx="1258957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0BC30D4-7D7B-4DF7-96A8-482A4EFC7D14}"/>
              </a:ext>
            </a:extLst>
          </p:cNvPr>
          <p:cNvCxnSpPr>
            <a:cxnSpLocks/>
          </p:cNvCxnSpPr>
          <p:nvPr/>
        </p:nvCxnSpPr>
        <p:spPr>
          <a:xfrm>
            <a:off x="2880752" y="5465216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5A63A52-5A10-4BC3-9804-86F5D1A32C55}"/>
              </a:ext>
            </a:extLst>
          </p:cNvPr>
          <p:cNvCxnSpPr>
            <a:cxnSpLocks/>
          </p:cNvCxnSpPr>
          <p:nvPr/>
        </p:nvCxnSpPr>
        <p:spPr>
          <a:xfrm>
            <a:off x="2880752" y="4996473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0022BF8-0375-419D-A313-10EF9A93C00A}"/>
              </a:ext>
            </a:extLst>
          </p:cNvPr>
          <p:cNvCxnSpPr>
            <a:cxnSpLocks/>
          </p:cNvCxnSpPr>
          <p:nvPr/>
        </p:nvCxnSpPr>
        <p:spPr>
          <a:xfrm>
            <a:off x="2880752" y="4527729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110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5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تعریف مسئله-بهینه‌سازی استوار برنامه‌ریزی مخلوط عدد صحیح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5D0BD425-3B89-41FF-A0AD-6944F6F74EFF}"/>
              </a:ext>
            </a:extLst>
          </p:cNvPr>
          <p:cNvCxnSpPr>
            <a:cxnSpLocks/>
          </p:cNvCxnSpPr>
          <p:nvPr/>
        </p:nvCxnSpPr>
        <p:spPr>
          <a:xfrm>
            <a:off x="3578087" y="1688316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A493C4B-D6D9-4D8A-864B-D0EEF2D41242}"/>
              </a:ext>
            </a:extLst>
          </p:cNvPr>
          <p:cNvCxnSpPr>
            <a:cxnSpLocks/>
          </p:cNvCxnSpPr>
          <p:nvPr/>
        </p:nvCxnSpPr>
        <p:spPr>
          <a:xfrm flipV="1">
            <a:off x="6938139" y="1706670"/>
            <a:ext cx="623126" cy="165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82D4BF7-BA4D-4387-8110-CB9CD6D5A5DF}"/>
              </a:ext>
            </a:extLst>
          </p:cNvPr>
          <p:cNvCxnSpPr>
            <a:cxnSpLocks/>
          </p:cNvCxnSpPr>
          <p:nvPr/>
        </p:nvCxnSpPr>
        <p:spPr>
          <a:xfrm rot="5400000">
            <a:off x="9565884" y="2515071"/>
            <a:ext cx="58746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0BC30D4-7D7B-4DF7-96A8-482A4EFC7D14}"/>
              </a:ext>
            </a:extLst>
          </p:cNvPr>
          <p:cNvCxnSpPr>
            <a:cxnSpLocks/>
          </p:cNvCxnSpPr>
          <p:nvPr/>
        </p:nvCxnSpPr>
        <p:spPr>
          <a:xfrm>
            <a:off x="2880752" y="5465216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5A63A52-5A10-4BC3-9804-86F5D1A32C55}"/>
              </a:ext>
            </a:extLst>
          </p:cNvPr>
          <p:cNvCxnSpPr>
            <a:cxnSpLocks/>
          </p:cNvCxnSpPr>
          <p:nvPr/>
        </p:nvCxnSpPr>
        <p:spPr>
          <a:xfrm>
            <a:off x="2880752" y="4996473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C0022BF8-0375-419D-A313-10EF9A93C00A}"/>
              </a:ext>
            </a:extLst>
          </p:cNvPr>
          <p:cNvCxnSpPr>
            <a:cxnSpLocks/>
          </p:cNvCxnSpPr>
          <p:nvPr/>
        </p:nvCxnSpPr>
        <p:spPr>
          <a:xfrm>
            <a:off x="2880752" y="4527729"/>
            <a:ext cx="82986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B7E5989-6A99-4C44-80AE-6603BA666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928" y="1320351"/>
            <a:ext cx="2442159" cy="8570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171F3B-B204-42A3-ACD1-A665383D3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957" y="1101634"/>
            <a:ext cx="2298673" cy="8198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23040C-58D2-425C-9AEB-81522FC63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401" y="1908176"/>
            <a:ext cx="1323921" cy="396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728AD3-C746-4345-B715-E82A477D9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6500" y="1412912"/>
            <a:ext cx="3694943" cy="6245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8EA326F-EE2C-447A-A3FE-4125892FD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9249" y="3120706"/>
            <a:ext cx="4013532" cy="61658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351AA2C-89BF-48EF-8BF1-C8724B1B6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9389" y="2894528"/>
            <a:ext cx="4664634" cy="766946"/>
          </a:xfrm>
          <a:prstGeom prst="rect">
            <a:avLst/>
          </a:prstGeom>
        </p:spPr>
      </p:pic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F3E6472-E898-441C-94CB-BEEB175CFFF3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96001" y="3418371"/>
            <a:ext cx="1192448" cy="106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E869E9F9-AC40-4222-9C48-257EFF52C5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9342" y="4513117"/>
            <a:ext cx="5859930" cy="93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65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6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اساس کار: محافظه‌کاری</a:t>
            </a: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رفتار </a:t>
            </a:r>
            <a:r>
              <a:rPr lang="en-US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e</a:t>
            </a: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 ها در مجموعه‌ی عدم قطعیت </a:t>
            </a:r>
            <a:r>
              <a:rPr lang="en-US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U</a:t>
            </a: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506030804020204" pitchFamily="34" charset="-78"/>
                <a:cs typeface="IRANYekan" panose="020B0506030804020204" pitchFamily="34" charset="-78"/>
              </a:rPr>
              <a:t>همتای استوار برای مجموعه‌های عدم قطعیت مختلف</a:t>
            </a: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متدولوژی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FBBBE-7C2A-4679-ACBA-4E60CA08866A}"/>
              </a:ext>
            </a:extLst>
          </p:cNvPr>
          <p:cNvSpPr txBox="1"/>
          <p:nvPr/>
        </p:nvSpPr>
        <p:spPr>
          <a:xfrm>
            <a:off x="1364974" y="2947921"/>
            <a:ext cx="4452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بدون رفتار: محافظه‌کاری خالص</a:t>
            </a:r>
          </a:p>
          <a:p>
            <a:pPr marL="342900" indent="-342900" algn="r" rtl="1">
              <a:buFont typeface="Arial" panose="020B0604020202020204" pitchFamily="34" charset="0"/>
              <a:buChar char="•"/>
            </a:pPr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دسته‌بندی بر اساس شکل هندسی</a:t>
            </a:r>
            <a:endParaRPr lang="en-US" sz="2000" dirty="0">
              <a:latin typeface="IRANYekan" panose="020B0604020202020204" charset="-78"/>
              <a:cs typeface="IRANYeka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4147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7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جعبه‌ای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CEE057-1BFC-46CD-8C2F-0BFB3D4DB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276" y="1078563"/>
            <a:ext cx="5090215" cy="870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8DB502-EB30-49D5-9E65-2A4893BD1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11" y="1976168"/>
            <a:ext cx="4984690" cy="21331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B261E29-3679-45DD-A07F-3D4185183070}"/>
              </a:ext>
            </a:extLst>
          </p:cNvPr>
          <p:cNvSpPr txBox="1"/>
          <p:nvPr/>
        </p:nvSpPr>
        <p:spPr>
          <a:xfrm>
            <a:off x="7319357" y="2907596"/>
            <a:ext cx="394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عدم قطعیت سمت چپی: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B36B7B4-33BA-4782-A68D-4C65EA588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9833" y="3362268"/>
            <a:ext cx="2208672" cy="94002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7AB4C25-D00B-494E-9395-0B1524CE183C}"/>
              </a:ext>
            </a:extLst>
          </p:cNvPr>
          <p:cNvSpPr txBox="1"/>
          <p:nvPr/>
        </p:nvSpPr>
        <p:spPr>
          <a:xfrm>
            <a:off x="4975540" y="3696100"/>
            <a:ext cx="394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پارامتر 1: مدل سویستر</a:t>
            </a:r>
          </a:p>
        </p:txBody>
      </p:sp>
    </p:spTree>
    <p:extLst>
      <p:ext uri="{BB962C8B-B14F-4D97-AF65-F5344CB8AC3E}">
        <p14:creationId xmlns:p14="http://schemas.microsoft.com/office/powerpoint/2010/main" val="259989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8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بیضوی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54EB85-3163-4808-95CE-080A50118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1557559"/>
            <a:ext cx="3857625" cy="116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E65DEE-EEC4-4B7F-AA66-2A4DFEF98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89" y="2643058"/>
            <a:ext cx="1466850" cy="609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4958F87-C564-4AD7-86D5-30F868FA2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820" y="3581090"/>
            <a:ext cx="4314825" cy="1895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7B205F-025D-4972-BBE1-FCA8FA83A0D9}"/>
              </a:ext>
            </a:extLst>
          </p:cNvPr>
          <p:cNvSpPr txBox="1"/>
          <p:nvPr/>
        </p:nvSpPr>
        <p:spPr>
          <a:xfrm>
            <a:off x="6983895" y="2242948"/>
            <a:ext cx="394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عدم قطعیت سمت چپی: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52EDA2-E219-4E33-A663-451CF4805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947" y="2719235"/>
            <a:ext cx="2617664" cy="107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9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6338047"/>
            <a:ext cx="12192000" cy="519953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008081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پروژه‌ی کارشناسی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93532" y="6469388"/>
            <a:ext cx="2012576" cy="411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a-IR" sz="1400" dirty="0">
                <a:solidFill>
                  <a:schemeClr val="bg1"/>
                </a:solidFill>
                <a:latin typeface="Shabnam FD" panose="020B0603030804020204" pitchFamily="34" charset="-78"/>
                <a:cs typeface="Shabnam FD" panose="020B0603030804020204" pitchFamily="34" charset="-78"/>
              </a:rPr>
              <a:t>صفحۀ 9</a:t>
            </a:r>
            <a:endParaRPr lang="en-US" sz="1400" dirty="0">
              <a:solidFill>
                <a:schemeClr val="bg1"/>
              </a:solidFill>
              <a:latin typeface="Shabnam FD" panose="020B0603030804020204" pitchFamily="34" charset="-78"/>
              <a:cs typeface="Shabnam FD" panose="020B0603030804020204" pitchFamily="34" charset="-78"/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524000" y="1285470"/>
            <a:ext cx="9144000" cy="441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a-IR" sz="2000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  <a:p>
            <a:pPr marL="342900" indent="-342900" algn="r" rtl="1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fa-IR" dirty="0"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79389" y="973567"/>
            <a:ext cx="9833223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Subtitle 2"/>
          <p:cNvSpPr txBox="1">
            <a:spLocks/>
          </p:cNvSpPr>
          <p:nvPr/>
        </p:nvSpPr>
        <p:spPr>
          <a:xfrm>
            <a:off x="373822" y="228658"/>
            <a:ext cx="11099800" cy="588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1"/>
            <a:r>
              <a:rPr lang="fa-IR" sz="3200" b="1" dirty="0">
                <a:solidFill>
                  <a:srgbClr val="00CC99"/>
                </a:solidFill>
                <a:latin typeface="IRANYekan" panose="020B0506030804020204" pitchFamily="34" charset="-78"/>
                <a:cs typeface="IRANYekan" panose="020B0506030804020204" pitchFamily="34" charset="-78"/>
              </a:rPr>
              <a:t>چند وجهی</a:t>
            </a:r>
            <a:endParaRPr lang="en-US" sz="3200" b="1" dirty="0">
              <a:solidFill>
                <a:srgbClr val="00CC99"/>
              </a:solidFill>
              <a:latin typeface="IRANYekan" panose="020B0506030804020204" pitchFamily="34" charset="-78"/>
              <a:cs typeface="IRANYekan" panose="020B0506030804020204" pitchFamily="34" charset="-7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4DF17E-BDD0-43DE-8EB6-87B94276A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820" y="1500608"/>
            <a:ext cx="3819525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95017-4DC1-4C28-A421-3A4B2FEF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389" y="2575237"/>
            <a:ext cx="876300" cy="485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4941B8-937B-4C4A-BE89-C0C2AE830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822" y="3264200"/>
            <a:ext cx="5716265" cy="251826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C0311C8-4FEC-4719-80BD-DBEF600CF539}"/>
              </a:ext>
            </a:extLst>
          </p:cNvPr>
          <p:cNvSpPr txBox="1"/>
          <p:nvPr/>
        </p:nvSpPr>
        <p:spPr>
          <a:xfrm>
            <a:off x="6989840" y="2484175"/>
            <a:ext cx="39491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>
                <a:latin typeface="IRANYekan" panose="020B0604020202020204" charset="-78"/>
                <a:cs typeface="IRANYekan" panose="020B0604020202020204" charset="-78"/>
              </a:rPr>
              <a:t>عدم قطعیت سمت چپی: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2D4DE0-99B6-4F5E-A3BD-33807496A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217" y="2967829"/>
            <a:ext cx="1791942" cy="14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90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764</Words>
  <Application>Microsoft Office PowerPoint</Application>
  <PresentationFormat>Widescreen</PresentationFormat>
  <Paragraphs>510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Calibri</vt:lpstr>
      <vt:lpstr>Shabnam FD</vt:lpstr>
      <vt:lpstr>Arial</vt:lpstr>
      <vt:lpstr>Calibri Light</vt:lpstr>
      <vt:lpstr>IRANYekan</vt:lpstr>
      <vt:lpstr>Cambria Math</vt:lpstr>
      <vt:lpstr>Helvetica</vt:lpstr>
      <vt:lpstr>Office Theme</vt:lpstr>
      <vt:lpstr>«پروژه‌ی کارشناسی»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تئوری صف</dc:title>
  <dc:creator>Mohammadreza Mashhadi</dc:creator>
  <cp:lastModifiedBy>Mehrdad</cp:lastModifiedBy>
  <cp:revision>77</cp:revision>
  <dcterms:created xsi:type="dcterms:W3CDTF">2021-04-29T12:59:42Z</dcterms:created>
  <dcterms:modified xsi:type="dcterms:W3CDTF">2022-01-29T10:05:31Z</dcterms:modified>
</cp:coreProperties>
</file>